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4813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4813" cy="41132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4813" cy="41132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4813" cy="41132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588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1400s, the ideas of the Italian Renaissance began to spread to NORTHERN EUROPE-ideas such as the importance of the individual are a strong part of today’s modern thought. Renaissance ideas such as humanism, classical culture and a curiosity about the world, make an impression on  scholars, students and merchants who visited Italy. These ideas spread to Northern Europe-especially England, France, Germany and Flanders (now part of France and the Netherlands)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4813" cy="41132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4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hyperlink" Target="http://www.youtube.com/watch?v=nrV91kOn-ao" TargetMode="External"/><Relationship Id="rId5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Relationship Id="rId4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youtube.com/v/DLctAw4JZXE" TargetMode="External"/><Relationship Id="rId4" Type="http://schemas.openxmlformats.org/officeDocument/2006/relationships/image" Target="../media/image31.jpg"/><Relationship Id="rId5" Type="http://schemas.openxmlformats.org/officeDocument/2006/relationships/hyperlink" Target="http://www.history.com/topics/middle-ages/videos/mankind-the-story-of-all-of-us-the-printing-press#" TargetMode="External"/><Relationship Id="rId6" Type="http://schemas.openxmlformats.org/officeDocument/2006/relationships/hyperlink" Target="http://www.history.com/topics/middle-ages/videos/printing-press?m=528e394da93ae&amp;s=undefined&amp;f=1&amp;free=fals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gi5qR7tflG0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youtu.be/3EGzHsye71c" TargetMode="External"/><Relationship Id="rId4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youtube.com/watch?v=Mn2mJUYYOns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Renaissance</a:t>
            </a:r>
            <a:b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1300-1600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600200"/>
            <a:ext cx="40163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Definition:  A European revival of art and learning inspired by ancient Greece and Rome</a:t>
            </a:r>
          </a:p>
          <a:p>
            <a:pPr indent="-341313" lvl="0" marL="341313" marR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Began in Italy and spread throughout Europe</a:t>
            </a:r>
          </a:p>
          <a:p>
            <a:pPr indent="-341313" lvl="0" marL="341313" marR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sng" cap="none" strike="noStrike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341313" marR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341313" lvl="0" marL="341313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341313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341313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341313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341313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341313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673600" y="1600200"/>
            <a:ext cx="40163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9937" y="1600200"/>
            <a:ext cx="416718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495800" y="6273800"/>
            <a:ext cx="4343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Madonna of Chancellor Rolin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1435 by Jan van Eyck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600200"/>
            <a:ext cx="40163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began to lose faith in and question the church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-church </a:t>
            </a:r>
            <a:r>
              <a:rPr b="1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some power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Crusades caused a renewed interest in knowledge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study of ancient Greece and Rome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2133600"/>
            <a:ext cx="4037013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Focus on Individual</a:t>
            </a:r>
            <a:b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65" name="Shape 165"/>
          <p:cNvSpPr txBox="1"/>
          <p:nvPr/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Portraits 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438400"/>
            <a:ext cx="297179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2438400"/>
            <a:ext cx="30480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 from ancient Greece and Rome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the beauty of the human body</a:t>
            </a:r>
          </a:p>
          <a:p>
            <a:pPr indent="-341313" lvl="0" marL="34131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individual</a:t>
            </a:r>
          </a:p>
          <a:p>
            <a:pPr indent="-341313" lvl="0" marL="34131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066800"/>
            <a:ext cx="3327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867400" y="6553200"/>
            <a:ext cx="2819400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1504 by Michelangelo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Leonardo Da Vinci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447800"/>
            <a:ext cx="304482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4114800" y="3149600"/>
            <a:ext cx="457200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25000"/>
              <a:buFont typeface="Times New Roman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http://www.youtube.com/watch?v=nrV91kOn-ao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4114800"/>
            <a:ext cx="2009774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1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Last Supper</a:t>
            </a: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Da Vinci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600200"/>
            <a:ext cx="697071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1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Mona Lisa</a:t>
            </a: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Da Vinci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143000"/>
            <a:ext cx="44958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1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Vitruvian</a:t>
            </a: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Da Vinci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219200"/>
            <a:ext cx="4572000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Michelangelo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1600200"/>
            <a:ext cx="309245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400" y="4114800"/>
            <a:ext cx="1971675" cy="251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1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Sistine Chapel</a:t>
            </a: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Michelangelo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676400"/>
            <a:ext cx="6019799" cy="408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57200" y="1600200"/>
            <a:ext cx="27431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Painted on the ceiling of a chapel</a:t>
            </a:r>
          </a:p>
          <a:p>
            <a:pPr indent="-341313" lvl="0" marL="34131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scenes from Bible</a:t>
            </a:r>
          </a:p>
          <a:p>
            <a:pPr indent="-341313" lvl="0" marL="34131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Focused on beauty of human body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BRAINSTORM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00200"/>
            <a:ext cx="8100899" cy="45261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/>
              <a:t>WHY? </a:t>
            </a:r>
            <a:r>
              <a:rPr lang="en-US" sz="2400"/>
              <a:t>Using prior knowledge, </a:t>
            </a:r>
            <a:r>
              <a:rPr b="1" lang="en-US" sz="2400"/>
              <a:t>brainstorm a list </a:t>
            </a:r>
            <a:r>
              <a:rPr lang="en-US" sz="2400"/>
              <a:t>of reasons that people began to lose faith in the Church</a:t>
            </a:r>
            <a:r>
              <a:rPr b="1" lang="en-US" sz="2400"/>
              <a:t> AND</a:t>
            </a:r>
            <a:r>
              <a:rPr lang="en-US" sz="2400"/>
              <a:t> why the Crusades increased interest in learning: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300" y="3123037"/>
            <a:ext cx="5123810" cy="34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685800"/>
            <a:ext cx="7078662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1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Creation of Man</a:t>
            </a: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b="0" i="1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Sistine Chapel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789113"/>
            <a:ext cx="8229600" cy="41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1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Pieta</a:t>
            </a: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Michelangelo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5538" y="1600200"/>
            <a:ext cx="4352924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Improvements in Literature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 wrote in the </a:t>
            </a:r>
            <a:r>
              <a:rPr b="1" i="0" lang="en-US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vernacular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(native language)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Wrote for self-expression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Wrote to portray individuality of their subjects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Wrote comedies and tragedies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Writers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600200"/>
            <a:ext cx="40163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Petrarch		</a:t>
            </a:r>
          </a:p>
        </p:txBody>
      </p:sp>
      <p:sp>
        <p:nvSpPr>
          <p:cNvPr id="250" name="Shape 250"/>
          <p:cNvSpPr txBox="1"/>
          <p:nvPr>
            <p:ph idx="2" type="body"/>
          </p:nvPr>
        </p:nvSpPr>
        <p:spPr>
          <a:xfrm>
            <a:off x="4495800" y="1676400"/>
            <a:ext cx="40163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Boccaccio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209800"/>
            <a:ext cx="2971799" cy="411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2209800"/>
            <a:ext cx="2845845" cy="440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William Shakespeare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4975" y="1600200"/>
            <a:ext cx="31924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Northern Renaissance</a:t>
            </a:r>
          </a:p>
        </p:txBody>
      </p:sp>
      <p:sp>
        <p:nvSpPr>
          <p:cNvPr id="264" name="Shape 264"/>
          <p:cNvSpPr txBox="1"/>
          <p:nvPr>
            <p:ph idx="2" type="body"/>
          </p:nvPr>
        </p:nvSpPr>
        <p:spPr>
          <a:xfrm>
            <a:off x="457200" y="1417650"/>
            <a:ext cx="81153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-US"/>
              <a:t>Italy</a:t>
            </a:r>
            <a:r>
              <a:rPr lang="en-US"/>
              <a:t> was the birthplace of the Renaissance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/>
              <a:t>-	These ideas will diffuse (spread) to Northern Europe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/>
              <a:t>-This will lead to more changes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Setting the Stage in Northern Europe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 sz="2200"/>
              <a:t>-population bouncing back from plague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 sz="2200"/>
              <a:t>-100 Years’ War ends-cities begin to grow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 sz="2200"/>
              <a:t>-feudal system breaks down, wealthy merchants emerge in cities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 sz="2200"/>
              <a:t>-Urban merchants became patrons of the arts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 sz="2200"/>
              <a:t>-starts in Flanders-rich in trade! (Italy) 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 sz="2200"/>
              <a:t>-England and France had monarchs-they support artists, too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 rot="-5400000">
            <a:off x="-1370574" y="1956699"/>
            <a:ext cx="44459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Northern Renaissance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4983300"/>
            <a:ext cx="8551199" cy="11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br>
              <a:rPr lang="en-US" sz="2000"/>
            </a:br>
            <a:r>
              <a:rPr lang="en-US" sz="2000"/>
              <a:t>In the 1400s, the ideas of the Italian Renaissance began to spread to NORTHERN EUROPE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-These ideas spread to Northern Europe-especially England, France, Germany and Flanders (now part of France and the Netherlands)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400" y="-18050"/>
            <a:ext cx="5550825" cy="50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Johann Guttenberg:  Printing Press (14</a:t>
            </a:r>
            <a:r>
              <a:rPr lang="en-US" sz="4000"/>
              <a:t>5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0)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612" y="2009775"/>
            <a:ext cx="2771774" cy="370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6175" y="1600200"/>
            <a:ext cx="342106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Printing Press</a:t>
            </a:r>
          </a:p>
        </p:txBody>
      </p:sp>
      <p:sp>
        <p:nvSpPr>
          <p:cNvPr id="284" name="Shape 284">
            <a:hlinkClick r:id="rId3"/>
          </p:cNvPr>
          <p:cNvSpPr/>
          <p:nvPr/>
        </p:nvSpPr>
        <p:spPr>
          <a:xfrm>
            <a:off x="644100" y="19053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5" name="Shape 285"/>
          <p:cNvSpPr txBox="1"/>
          <p:nvPr>
            <p:ph idx="2" type="body"/>
          </p:nvPr>
        </p:nvSpPr>
        <p:spPr>
          <a:xfrm>
            <a:off x="5361375" y="2617275"/>
            <a:ext cx="3470700" cy="2235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History Channel Videos: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The Printing Press</a:t>
            </a:r>
            <a:r>
              <a:rPr lang="en-US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The Printing Press 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40163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styles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art and literature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secular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(worldly) society rather than just focusing on religion 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Humanism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i="0" lang="en-US" sz="28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human potential and achievement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Emphasis on education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Classical views</a:t>
            </a:r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73600" y="1600200"/>
            <a:ext cx="40163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600200"/>
            <a:ext cx="41148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Effects of Printing Press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 more information available 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Inexpensive books made available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availability of books led to increased desire for learning and a rise in literacy throughout Europe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/>
              <a:t>Complete Skillbuilder:  Interpreting Graphics Questions 1 &amp; 2 on page 484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b="1" lang="en-US" sz="3000"/>
              <a:t>Drawing Conclusions:</a:t>
            </a:r>
            <a:r>
              <a:rPr lang="en-US" sz="3000"/>
              <a:t> About how many books could a printing press produce in a month?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b="1" lang="en-US" sz="3000"/>
              <a:t>Making Inferences:</a:t>
            </a:r>
            <a:r>
              <a:rPr lang="en-US" sz="3000"/>
              <a:t> Which areas of the world contributed technologies to Gutenberg's printing press? 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457200" y="2746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Protestant Reformation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Definition: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Religious Reform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</a:p>
          <a:p>
            <a:pPr indent="-284162" lvl="1" marL="741362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Kings were tired of the pope having too much political power</a:t>
            </a:r>
          </a:p>
          <a:p>
            <a:pPr indent="-284163" lvl="1" marL="74136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800"/>
              <a:t>some viewed the pope as a foreign ruler</a:t>
            </a:r>
          </a:p>
          <a:p>
            <a:pPr indent="-284163" lvl="1" marL="74136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people felt the church was too interested in worldly things like gaining wealth and political power</a:t>
            </a:r>
          </a:p>
          <a:p>
            <a:pPr indent="-2159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Spent money on personal pleasures</a:t>
            </a:r>
          </a:p>
          <a:p>
            <a:pPr indent="-2159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Fathered children</a:t>
            </a:r>
          </a:p>
          <a:p>
            <a:pPr indent="-2159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Drank or gambled excessively</a:t>
            </a:r>
          </a:p>
          <a:p>
            <a:pPr indent="-2159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Selling </a:t>
            </a:r>
            <a:r>
              <a:rPr b="1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indulgences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pardon from sins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28600" lvl="2" marL="1143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675" y="4715250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Causes of the Reformation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-King jealous of the Church’s wealth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-Merchants didn’t want to pay taxes to the church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</a:t>
            </a:r>
            <a:r>
              <a:rPr b="1" lang="en-US" u="sng"/>
              <a:t>Printing press </a:t>
            </a:r>
            <a:r>
              <a:rPr lang="en-US"/>
              <a:t>helped to spread ideas that were critical of the Church’s rule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Effects of Protestant Reformation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new branch of Christianity was formed</a:t>
            </a:r>
          </a:p>
          <a:p>
            <a:pPr indent="-284163" lvl="1" marL="74136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Protestant:  Christians who did not belong to the Catholic Church</a:t>
            </a:r>
          </a:p>
          <a:p>
            <a:pPr indent="-2286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Lutheran:  Followers of Martin Luther</a:t>
            </a:r>
          </a:p>
          <a:p>
            <a:pPr indent="-2286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Calvinist:  Followers of John Calvin</a:t>
            </a:r>
          </a:p>
          <a:p>
            <a:pPr indent="-2286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Anglican:  Church of England created by Henry VIII</a:t>
            </a:r>
          </a:p>
          <a:p>
            <a:pPr indent="0" lvl="0" marL="9144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http://www.youtube.com/watch?v=gi5qR7tflG0  </a:t>
            </a:r>
          </a:p>
          <a:p>
            <a:pPr indent="457200" lvl="2" marL="457200" marR="0" rtl="0" algn="l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800"/>
              <a:t>(Reformation)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Protestantism p. 491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94199"/>
            <a:ext cx="8405900" cy="546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Protestant Reformation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87" y="1852600"/>
            <a:ext cx="244799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0400" y="2292862"/>
            <a:ext cx="2829000" cy="29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462000" y="6174575"/>
            <a:ext cx="2438399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Calvin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3472375" y="607330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Luther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951" y="1743175"/>
            <a:ext cx="2589850" cy="372892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6468900" y="607330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Henry VIII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Henry VIII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457200" y="179475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/>
              <a:t>Use the timeline on pages 492-493 to answer questions about Henry VIII</a:t>
            </a:r>
          </a:p>
          <a:p>
            <a:pPr indent="0" lvl="0" marL="0">
              <a:spcBef>
                <a:spcPts val="600"/>
              </a:spcBef>
              <a:buNone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https://youtu.be/3EGzHsye71c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</a:p>
        </p:txBody>
      </p:sp>
      <p:sp>
        <p:nvSpPr>
          <p:cNvPr id="340" name="Shape 340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998" y="1346525"/>
            <a:ext cx="2821024" cy="49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Queens of England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457200" y="116595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US"/>
              <a:t>Queen Mary I</a:t>
            </a:r>
          </a:p>
        </p:txBody>
      </p:sp>
      <p:sp>
        <p:nvSpPr>
          <p:cNvPr id="348" name="Shape 348"/>
          <p:cNvSpPr txBox="1"/>
          <p:nvPr>
            <p:ph idx="2" type="body"/>
          </p:nvPr>
        </p:nvSpPr>
        <p:spPr>
          <a:xfrm>
            <a:off x="4648200" y="116595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Queen Elizabeth I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799" y="2216538"/>
            <a:ext cx="3280164" cy="41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266654"/>
            <a:ext cx="3075756" cy="407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</a:t>
            </a:r>
          </a:p>
        </p:txBody>
      </p:sp>
      <p:sp>
        <p:nvSpPr>
          <p:cNvPr id="356" name="Shape 356"/>
          <p:cNvSpPr txBox="1"/>
          <p:nvPr>
            <p:ph idx="2" type="body"/>
          </p:nvPr>
        </p:nvSpPr>
        <p:spPr>
          <a:xfrm>
            <a:off x="648875" y="1600200"/>
            <a:ext cx="4944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Mary, Mary quite Contrary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https://www.youtube.com/watch?v=Mn2mJUYYOns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/>
          </a:p>
          <a:p>
            <a:pPr indent="-4127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515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"Mary, Mary, quite contrary,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515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does your garden grow?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515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 silver bells,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515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cockle shells,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400">
                <a:solidFill>
                  <a:srgbClr val="515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pretty maids all in a row"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400">
                <a:solidFill>
                  <a:srgbClr val="515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n-US" sz="2400">
                <a:solidFill>
                  <a:srgbClr val="515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Mother Goose Nursery Rhyme</a:t>
            </a:r>
          </a:p>
        </p:txBody>
      </p:sp>
      <p:sp>
        <p:nvSpPr>
          <p:cNvPr id="357" name="Shape 357"/>
          <p:cNvSpPr/>
          <p:nvPr/>
        </p:nvSpPr>
        <p:spPr>
          <a:xfrm>
            <a:off x="457200" y="2362200"/>
            <a:ext cx="4114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975" y="1600200"/>
            <a:ext cx="3333199" cy="44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Patron 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57030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SzPct val="100000"/>
            </a:pPr>
            <a:r>
              <a:rPr b="1" lang="en-US"/>
              <a:t>patron</a:t>
            </a:r>
            <a:r>
              <a:rPr lang="en-US"/>
              <a:t>: a financial supporter of the arts</a:t>
            </a:r>
          </a:p>
          <a:p>
            <a:pPr indent="-406400" lvl="0" marL="457200" rtl="0">
              <a:spcBef>
                <a:spcPts val="0"/>
              </a:spcBef>
              <a:buSzPct val="100000"/>
            </a:pPr>
            <a:r>
              <a:rPr lang="en-US"/>
              <a:t>Types of patrons: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-US"/>
              <a:t>church</a:t>
            </a:r>
          </a:p>
          <a:p>
            <a:pPr indent="-228600" lvl="0" marL="1371600" rtl="0">
              <a:spcBef>
                <a:spcPts val="0"/>
              </a:spcBef>
            </a:pPr>
            <a:r>
              <a:rPr lang="en-US"/>
              <a:t>beautified Rome &amp; other cities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-US"/>
              <a:t>wealthy families</a:t>
            </a:r>
          </a:p>
          <a:p>
            <a:pPr indent="-228600" lvl="0" marL="1371600" rtl="0">
              <a:spcBef>
                <a:spcPts val="0"/>
              </a:spcBef>
            </a:pPr>
            <a:r>
              <a:rPr lang="en-US"/>
              <a:t>displayed own importance by commissioning portraits and donating art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-US"/>
              <a:t>merchants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050" y="1722896"/>
            <a:ext cx="2983950" cy="371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Christian Church Overview </a:t>
            </a:r>
          </a:p>
        </p:txBody>
      </p:sp>
      <p:sp>
        <p:nvSpPr>
          <p:cNvPr id="364" name="Shape 364"/>
          <p:cNvSpPr txBox="1"/>
          <p:nvPr>
            <p:ph idx="2" type="body"/>
          </p:nvPr>
        </p:nvSpPr>
        <p:spPr>
          <a:xfrm>
            <a:off x="305125" y="1600200"/>
            <a:ext cx="85434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3 Branches of Christianity:  Roman Catholic, Eastern Orthodox, Protestantism 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The Early Christian Church - Splits in 1054 East and West </a:t>
            </a:r>
          </a:p>
          <a:p>
            <a:pPr indent="-228600" lvl="1" marL="914400" rtl="0">
              <a:spcBef>
                <a:spcPts val="560"/>
              </a:spcBef>
            </a:pPr>
            <a:r>
              <a:rPr lang="en-US" sz="2400"/>
              <a:t>East = Eastern Orthodox, West = Roman Catholic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Roman Catholic Church had Protestant Reformation in 16th Century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Three new branches of Protestantism created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Lutheranism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Anglicanism (Church of England) with sub-divisions:</a:t>
            </a:r>
            <a:br>
              <a:rPr lang="en-US"/>
            </a:br>
            <a:r>
              <a:rPr lang="en-US"/>
              <a:t> • Episcopalian • Baptist • Methodist • Pentecostal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Calvinism with sub-divisions:</a:t>
            </a:r>
            <a:br>
              <a:rPr lang="en-US"/>
            </a:br>
            <a:r>
              <a:rPr lang="en-US"/>
              <a:t>• Presbyterian • Reformed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Analyzing Primary Sources p. 473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482025"/>
            <a:ext cx="4482900" cy="49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Read the source, </a:t>
            </a:r>
            <a:r>
              <a:rPr i="1" lang="en-US"/>
              <a:t>The Renaissance Woman </a:t>
            </a:r>
            <a:r>
              <a:rPr lang="en-US"/>
              <a:t>and look at the two paintings.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-US"/>
              <a:t>Document Based Question 2:</a:t>
            </a:r>
            <a:r>
              <a:rPr lang="en-US"/>
              <a:t> </a:t>
            </a:r>
            <a:br>
              <a:rPr lang="en-US"/>
            </a:br>
            <a:r>
              <a:rPr lang="en-US"/>
              <a:t>Isabella d’Este’s portrait was painted by Titian, and Castiglione’s by Raphael, two famous painters. What does this tell you about the subjects’ social status?</a:t>
            </a:r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5434100" y="1482025"/>
            <a:ext cx="3252600" cy="49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Critical Thinking Question: </a:t>
            </a:r>
            <a:br>
              <a:rPr b="1" lang="en-US"/>
            </a:br>
            <a:r>
              <a:rPr i="1" lang="en-US"/>
              <a:t>How is Isabella d’Este’s relationship with Leonardo da Vinci an example of the the relationship between patrons and artists?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 during the Middle Ages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762000"/>
            <a:ext cx="4190999" cy="532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838200" y="1981200"/>
            <a:ext cx="2971799" cy="91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religious</a:t>
            </a: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dull colors</a:t>
            </a: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unrealistic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029200" y="6208712"/>
            <a:ext cx="4114800" cy="6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Mary Magdalene Announcing Resurrection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1120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533400"/>
            <a:ext cx="3814762" cy="536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667000" y="5943600"/>
            <a:ext cx="3962399" cy="64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 and Child between Saints Theodore and George,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Improvements in Renaissance Art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Paints Used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-US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Perspective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3D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 on beauty, creativity, individual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Painted and sculpted other art besides religious art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Religious art used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realistic style</a:t>
            </a:r>
          </a:p>
          <a:p>
            <a:pPr indent="-341313" lvl="0" marL="34131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Realistic portraits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Analyzing Art p. 474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Perspective</a:t>
            </a:r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57200" y="1917925"/>
            <a:ext cx="4040099" cy="420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-creates the appearance of three dimensions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-medieval artists abandoned this technique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20320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SKILLBUILDER: </a:t>
            </a:r>
            <a:r>
              <a:rPr lang="en-US">
                <a:solidFill>
                  <a:srgbClr val="0000FF"/>
                </a:solidFill>
              </a:rPr>
              <a:t>Interpreting Visual Sources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i="1" lang="en-US"/>
              <a:t>What is the major difference between the figures in the background of the painting and the figures in the foreground? What is the effect of the difference? </a:t>
            </a:r>
          </a:p>
        </p:txBody>
      </p:sp>
      <p:sp>
        <p:nvSpPr>
          <p:cNvPr id="153" name="Shape 153"/>
          <p:cNvSpPr txBox="1"/>
          <p:nvPr>
            <p:ph idx="3" type="body"/>
          </p:nvPr>
        </p:nvSpPr>
        <p:spPr>
          <a:xfrm>
            <a:off x="4286250" y="1476312"/>
            <a:ext cx="4633199" cy="63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US" sz="2000"/>
              <a:t>Marriage of the Virgin (1504), Raphael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300" y="2102134"/>
            <a:ext cx="3120499" cy="4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