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SzPct val="100000"/>
              <a:defRPr sz="3000"/>
            </a:lvl1pPr>
            <a:lvl2pPr lvl="1">
              <a:spcBef>
                <a:spcPts val="480"/>
              </a:spcBef>
              <a:buSzPct val="100000"/>
              <a:defRPr sz="2400"/>
            </a:lvl2pPr>
            <a:lvl3pPr lvl="2">
              <a:spcBef>
                <a:spcPts val="480"/>
              </a:spcBef>
              <a:buSzPct val="100000"/>
              <a:defRPr sz="2400"/>
            </a:lvl3pPr>
            <a:lvl4pPr lvl="3">
              <a:spcBef>
                <a:spcPts val="360"/>
              </a:spcBef>
              <a:buSzPct val="100000"/>
              <a:defRPr sz="1800"/>
            </a:lvl4pPr>
            <a:lvl5pPr lvl="4">
              <a:spcBef>
                <a:spcPts val="360"/>
              </a:spcBef>
              <a:buSzPct val="100000"/>
              <a:defRPr sz="1800"/>
            </a:lvl5pPr>
            <a:lvl6pPr lvl="5">
              <a:spcBef>
                <a:spcPts val="360"/>
              </a:spcBef>
              <a:buSzPct val="100000"/>
              <a:defRPr sz="1800"/>
            </a:lvl6pPr>
            <a:lvl7pPr lvl="6">
              <a:spcBef>
                <a:spcPts val="360"/>
              </a:spcBef>
              <a:buSzPct val="100000"/>
              <a:defRPr sz="1800"/>
            </a:lvl7pPr>
            <a:lvl8pPr lvl="7">
              <a:spcBef>
                <a:spcPts val="360"/>
              </a:spcBef>
              <a:buSzPct val="100000"/>
              <a:defRPr sz="1800"/>
            </a:lvl8pPr>
            <a:lvl9pPr lvl="8">
              <a:spcBef>
                <a:spcPts val="360"/>
              </a:spcBef>
              <a:buSzPct val="100000"/>
              <a:defRPr sz="1800"/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6.png"/><Relationship Id="rId4" Type="http://schemas.openxmlformats.org/officeDocument/2006/relationships/image" Target="../media/image0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png"/><Relationship Id="rId4" Type="http://schemas.openxmlformats.org/officeDocument/2006/relationships/image" Target="../media/image0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Islam</a:t>
            </a:r>
          </a:p>
        </p:txBody>
      </p:sp>
      <p:sp>
        <p:nvSpPr>
          <p:cNvPr id="35" name="Shape 35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pictures to go with discussion/notes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way of life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00" y="914875"/>
            <a:ext cx="5381726" cy="29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7175" y="2457800"/>
            <a:ext cx="3580950" cy="255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Qur’an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61825"/>
            <a:ext cx="4917399" cy="347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4500" y="0"/>
            <a:ext cx="4917398" cy="503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Hijab vs. Burqa</a:t>
            </a: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050" y="1063375"/>
            <a:ext cx="2710725" cy="269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4300" y="45150"/>
            <a:ext cx="4762500" cy="493624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226550" y="3826150"/>
            <a:ext cx="3608100" cy="1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</a:rPr>
              <a:t>24:30-31 </a:t>
            </a:r>
            <a:r>
              <a:rPr i="1" lang="en" sz="1100">
                <a:solidFill>
                  <a:schemeClr val="dk1"/>
                </a:solidFill>
                <a:highlight>
                  <a:srgbClr val="FFFFFF"/>
                </a:highlight>
              </a:rPr>
              <a:t>"And say to the believing women that they should lower their gaze and guard their modesty; that they should not display their beauty and ornaments . . . that they should draw their KHIMAR over their bosoms and not display their beauty except to their husbands. . . . ''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ijab.PNG"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925" y="571500"/>
            <a:ext cx="653415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Muslims in the World Today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050" y="1200150"/>
            <a:ext cx="5739375" cy="352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Countries with the largest Muslim population</a:t>
            </a:r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Most Muslims are concentrated in the</a:t>
            </a:r>
          </a:p>
          <a:p>
            <a:pPr lvl="0" rtl="0" algn="ctr"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Middle East and North Africa</a:t>
            </a:r>
          </a:p>
          <a:p>
            <a:pPr lvl="0" rtl="0" algn="ctr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Arabs make up only 20% of the total Muslim population of the world.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025" y="2869075"/>
            <a:ext cx="7429500" cy="19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457200" y="54376"/>
            <a:ext cx="8229600" cy="539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Ethnicity of Muslims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025" y="593775"/>
            <a:ext cx="6588750" cy="450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Rightly Guided Caliphs</a:t>
            </a:r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231175" y="1246625"/>
            <a:ext cx="8229600" cy="37257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Abu Bakr (632–634 CE).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Umar ibn al-Khattab(Umar І, 634–644 CE) 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Uthman ibn Affan (644–656 CE) 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Ali ibn Abi Talib (656–661 CE)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7771" y="1200150"/>
            <a:ext cx="2863987" cy="381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Muslim Conquests</a:t>
            </a:r>
          </a:p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00" y="1063375"/>
            <a:ext cx="9005800" cy="480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Ka’aba</a:t>
            </a:r>
          </a:p>
        </p:txBody>
      </p:sp>
      <p:pic>
        <p:nvPicPr>
          <p:cNvPr id="41" name="Shape 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525" y="1117325"/>
            <a:ext cx="5943600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Faith</a:t>
            </a:r>
          </a:p>
        </p:txBody>
      </p:sp>
      <p:pic>
        <p:nvPicPr>
          <p:cNvPr id="47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175" y="1140675"/>
            <a:ext cx="4386975" cy="394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Prayer</a:t>
            </a:r>
          </a:p>
        </p:txBody>
      </p:sp>
      <p:pic>
        <p:nvPicPr>
          <p:cNvPr id="53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5450" y="754625"/>
            <a:ext cx="5561649" cy="41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425" y="2031925"/>
            <a:ext cx="2638425" cy="17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48675"/>
            <a:ext cx="8229600" cy="639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Blue Mosque</a:t>
            </a:r>
          </a:p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049" y="688424"/>
            <a:ext cx="5649899" cy="423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5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Hagia Sophia</a:t>
            </a:r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625" y="1063375"/>
            <a:ext cx="5440167" cy="4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400" y="107375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Pilgrimage (Hajj)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6750" y="1536875"/>
            <a:ext cx="4867275" cy="32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