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6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9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8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chemeClr val="accent1"/>
              </a:buClr>
              <a:buFont typeface="Noto Symbol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4pPr>
            <a:lvl5pPr indent="0" lvl="4" marL="18288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5pPr>
            <a:lvl6pPr indent="0" lvl="5" marL="22860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indent="0" lvl="6" marL="2743200" marR="0" rtl="0" algn="ctr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7pPr>
            <a:lvl8pPr indent="0" lvl="7" marL="3200400" marR="0" rtl="0" algn="ctr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2385218" y="-526256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rtl="0" algn="l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indent="-161290" lvl="1" marL="742950" rtl="0" algn="l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indent="-121919" lvl="2" marL="11430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indent="-139700" lvl="3" marL="16002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indent="-160020" lvl="4" marL="20574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indent="-160020" lvl="5" marL="25146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indent="-167639" lvl="6" marL="29718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indent="-167640" lvl="7" marL="34290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indent="-175259" lvl="8" marL="388620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rtl="0" algn="l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indent="-161290" lvl="1" marL="742950" rtl="0" algn="l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indent="-121919" lvl="2" marL="11430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indent="-139700" lvl="3" marL="16002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indent="-160020" lvl="4" marL="20574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indent="-160020" lvl="5" marL="25146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indent="-167639" lvl="6" marL="29718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indent="-167640" lvl="7" marL="34290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indent="-175259" lvl="8" marL="388620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rtl="0" algn="l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indent="-161290" lvl="1" marL="742950" rtl="0" algn="l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indent="-121919" lvl="2" marL="11430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indent="-139700" lvl="3" marL="16002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indent="-160020" lvl="4" marL="20574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indent="-160020" lvl="5" marL="25146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indent="-167639" lvl="6" marL="29718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indent="-167640" lvl="7" marL="34290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indent="-175259" lvl="8" marL="388620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idx="1" type="body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r">
              <a:spcBef>
                <a:spcPts val="0"/>
              </a:spcBef>
              <a:buClr>
                <a:srgbClr val="DDD2B1"/>
              </a:buClr>
              <a:buFont typeface="Source Sans Pro"/>
              <a:buNone/>
              <a:defRPr/>
            </a:lvl1pPr>
            <a:lvl2pPr lvl="1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2pPr>
            <a:lvl3pPr lvl="2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3pPr>
            <a:lvl4pPr lvl="3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4pPr>
            <a:lvl5pPr lvl="4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r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buFont typeface="Source Sans Pro"/>
              <a:buNone/>
              <a:defRPr/>
            </a:lvl2pPr>
            <a:lvl3pPr lvl="2" rtl="0">
              <a:spcBef>
                <a:spcPts val="0"/>
              </a:spcBef>
              <a:buFont typeface="Source Sans Pro"/>
              <a:buNone/>
              <a:defRPr/>
            </a:lvl3pPr>
            <a:lvl4pPr lvl="3" rtl="0">
              <a:spcBef>
                <a:spcPts val="0"/>
              </a:spcBef>
              <a:buFont typeface="Source Sans Pro"/>
              <a:buNone/>
              <a:defRPr/>
            </a:lvl4pPr>
            <a:lvl5pPr lvl="4" rtl="0">
              <a:spcBef>
                <a:spcPts val="0"/>
              </a:spcBef>
              <a:buFont typeface="Source Sans Pro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buFont typeface="Source Sans Pro"/>
              <a:buNone/>
              <a:defRPr/>
            </a:lvl2pPr>
            <a:lvl3pPr lvl="2" rtl="0">
              <a:spcBef>
                <a:spcPts val="0"/>
              </a:spcBef>
              <a:buFont typeface="Source Sans Pro"/>
              <a:buNone/>
              <a:defRPr/>
            </a:lvl3pPr>
            <a:lvl4pPr lvl="3" rtl="0">
              <a:spcBef>
                <a:spcPts val="0"/>
              </a:spcBef>
              <a:buFont typeface="Source Sans Pro"/>
              <a:buNone/>
              <a:defRPr/>
            </a:lvl4pPr>
            <a:lvl5pPr lvl="4" rtl="0">
              <a:spcBef>
                <a:spcPts val="0"/>
              </a:spcBef>
              <a:buFont typeface="Source Sans Pro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229600" y="6477000"/>
            <a:ext cx="762000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cxnSp>
        <p:nvCxnSpPr>
          <p:cNvPr id="50" name="Shape 50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Source Sans Pro"/>
              <a:buNone/>
              <a:defRPr/>
            </a:lvl1pPr>
            <a:lvl2pPr lvl="1" rtl="0">
              <a:spcBef>
                <a:spcPts val="0"/>
              </a:spcBef>
              <a:buFont typeface="Source Sans Pro"/>
              <a:buNone/>
              <a:defRPr/>
            </a:lvl2pPr>
            <a:lvl3pPr lvl="2" rtl="0">
              <a:spcBef>
                <a:spcPts val="0"/>
              </a:spcBef>
              <a:buFont typeface="Source Sans Pro"/>
              <a:buNone/>
              <a:defRPr/>
            </a:lvl3pPr>
            <a:lvl4pPr lvl="3" rtl="0">
              <a:spcBef>
                <a:spcPts val="0"/>
              </a:spcBef>
              <a:buFont typeface="Source Sans Pro"/>
              <a:buNone/>
              <a:defRPr/>
            </a:lvl4pPr>
            <a:lvl5pPr lvl="4" rtl="0">
              <a:spcBef>
                <a:spcPts val="0"/>
              </a:spcBef>
              <a:buFont typeface="Source Sans Pro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pic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reflection blurRad="0" dir="5400000" dist="900" endA="500" endPos="10000" kx="0" rotWithShape="0" algn="bl" stA="49000" stPos="0" sy="-90000" ky="0"/>
          </a:effectLst>
        </p:spPr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Sour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" name="Shape 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cxnSp>
        <p:nvCxnSpPr>
          <p:cNvPr id="12" name="Shape 12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Shape 13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jpg"/><Relationship Id="rId4" Type="http://schemas.openxmlformats.org/officeDocument/2006/relationships/hyperlink" Target="https://youtu.be/cTTaVnZyG2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Relationship Id="rId4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381000" y="4724401"/>
            <a:ext cx="8763000" cy="1351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1" sz="8000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1" sz="8000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1" sz="8000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1" sz="8000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lang="en-US" sz="7200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Germanic Kingdoms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533400"/>
            <a:ext cx="2057400" cy="2871557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0" y="1554162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Source Sans Pro"/>
            </a:pPr>
            <a:r>
              <a:rPr b="1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Charlemagne as King</a:t>
            </a:r>
          </a:p>
          <a:p>
            <a:pPr indent="-381000" lvl="0" marL="914400" marR="0" rtl="0" algn="l">
              <a:spcBef>
                <a:spcPts val="380"/>
              </a:spcBef>
              <a:buSzPct val="100000"/>
              <a:buFont typeface="Source Sans Pro"/>
            </a:pPr>
            <a:r>
              <a:rPr b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Charlemagne built an empire greater than any known</a:t>
            </a: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24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since the Romans</a:t>
            </a:r>
          </a:p>
          <a:p>
            <a:pPr indent="-381000" lvl="0" marL="914400" marR="0" rtl="0" algn="l">
              <a:spcBef>
                <a:spcPts val="380"/>
              </a:spcBef>
              <a:buSzPct val="100000"/>
              <a:buFont typeface="Source Sans Pro"/>
            </a:pP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Was now the most powerful king in Western Europe</a:t>
            </a:r>
          </a:p>
          <a:p>
            <a:pPr indent="-381000" lvl="0" marL="914400" marR="0" rtl="0" algn="l">
              <a:spcBef>
                <a:spcPts val="360"/>
              </a:spcBef>
              <a:buSzPct val="100000"/>
              <a:buFont typeface="Source Sans Pro"/>
            </a:pPr>
            <a:r>
              <a:rPr b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 conquests against the Muslims to the south and east </a:t>
            </a:r>
            <a:r>
              <a:rPr b="1" i="0" lang="en-US" sz="24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spread Christianity</a:t>
            </a:r>
          </a:p>
          <a:p>
            <a:pPr indent="-381000" lvl="0" marL="9144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 </a:t>
            </a:r>
            <a:r>
              <a:rPr b="1" i="0" lang="en-US" sz="24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united Western Europe</a:t>
            </a: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the first time since the Roman Empire</a:t>
            </a:r>
          </a:p>
          <a:p>
            <a:pPr indent="-381000" lvl="0" marL="9144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2400" u="none" cap="none" strike="noStrik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empire became known as the </a:t>
            </a:r>
            <a:r>
              <a:rPr b="1" i="0" lang="en-US" sz="24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Holy Roman Empire</a:t>
            </a:r>
          </a:p>
          <a:p>
            <a:pPr indent="-381000" lvl="0" marL="9144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2400" u="none" cap="none" strike="noStrik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Charlemagne strengthened his power by </a:t>
            </a:r>
            <a:r>
              <a:rPr i="0" lang="en-US" sz="2400" cap="none" strike="noStrik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weakening power</a:t>
            </a:r>
            <a:r>
              <a:rPr b="0" i="0" lang="en-US" sz="2400" u="none" cap="none" strike="noStrik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the nobles</a:t>
            </a:r>
          </a:p>
          <a:p>
            <a:pPr indent="-381000" lvl="0" marL="914400" marR="0" rtl="0" algn="l">
              <a:spcBef>
                <a:spcPts val="460"/>
              </a:spcBef>
              <a:buSzPct val="100000"/>
              <a:buFont typeface="Source Sans Pro"/>
            </a:pPr>
            <a:r>
              <a:rPr b="1" i="0" lang="en-US" sz="24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Encouraged learning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b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surrounded himself with scholars and opened new monasteries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Drawing Conclusions: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What was Charlemagne’s greatest achievement?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/>
              <a:t>Give reasons for your answer.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-228600" y="1554162"/>
            <a:ext cx="9372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0050" lvl="0" marL="914400" marR="0" rtl="0" algn="l">
              <a:spcBef>
                <a:spcPts val="0"/>
              </a:spcBef>
              <a:buSzPct val="100000"/>
              <a:buFont typeface="Source Sans Pro"/>
            </a:pPr>
            <a:r>
              <a:rPr b="0" i="0" lang="en-US" sz="27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800, he traveled to Rome to protect the pope → the pope rewards Charlemagne by</a:t>
            </a:r>
            <a:r>
              <a:rPr b="0" i="0" lang="en-US" sz="27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27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crowning him emperor</a:t>
            </a:r>
          </a:p>
          <a:p>
            <a:pPr indent="-400050" lvl="0" marL="914400" marR="0" rtl="0" algn="l">
              <a:spcBef>
                <a:spcPts val="0"/>
              </a:spcBef>
              <a:buSzPct val="100000"/>
              <a:buFont typeface="Source Sans Pro"/>
            </a:pPr>
            <a:r>
              <a:rPr b="0" i="0" lang="en-US" sz="27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historic coronation showed that the</a:t>
            </a:r>
            <a:r>
              <a:rPr b="0" i="0" lang="en-US" sz="27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27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pope had more power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27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 the king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299" y="3338275"/>
            <a:ext cx="5053799" cy="346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-228600" y="1554162"/>
            <a:ext cx="9372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6400" lvl="0" marL="914400" marR="0" rtl="0" algn="l">
              <a:spcBef>
                <a:spcPts val="0"/>
              </a:spcBef>
              <a:buSzPct val="100000"/>
              <a:buFont typeface="Source Sans Pro"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Charlemagne </a:t>
            </a:r>
            <a:r>
              <a:rPr b="1" i="0" lang="en-US" sz="28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814, his grandsons split up the kingdom</a:t>
            </a:r>
          </a:p>
          <a:p>
            <a:pPr indent="-406400" lvl="0" marL="914400" marR="0" rtl="0" algn="l">
              <a:spcBef>
                <a:spcPts val="0"/>
              </a:spcBef>
              <a:buSzPct val="100000"/>
              <a:buFont typeface="Source Sans Pro"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Carolingian kings </a:t>
            </a:r>
            <a:r>
              <a:rPr b="1" i="0" lang="en-US" sz="28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lost power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authority broke down</a:t>
            </a:r>
          </a:p>
          <a:p>
            <a:pPr indent="-406400" lvl="0" marL="9144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led to the rise of </a:t>
            </a:r>
            <a:r>
              <a:rPr b="1" i="0" lang="en-US" sz="28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feudalism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3285100"/>
            <a:ext cx="4715700" cy="344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700" y="3527625"/>
            <a:ext cx="2590800" cy="31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3505200" y="4419600"/>
            <a:ext cx="609599" cy="609599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C97A"/>
              </a:gs>
              <a:gs pos="25000">
                <a:srgbClr val="FFAD37"/>
              </a:gs>
              <a:gs pos="50000">
                <a:srgbClr val="FDA31F"/>
              </a:gs>
              <a:gs pos="65000">
                <a:srgbClr val="FDA31F"/>
              </a:gs>
              <a:gs pos="80000">
                <a:srgbClr val="FFAC35"/>
              </a:gs>
              <a:gs pos="100000">
                <a:srgbClr val="FFC46B"/>
              </a:gs>
            </a:gsLst>
            <a:lin ang="5400000" scaled="0"/>
          </a:gradFill>
          <a:ln cap="flat" cmpd="sng" w="100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04800" y="457200"/>
            <a:ext cx="3298799" cy="8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Interpreting Maps:  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04800" y="1554150"/>
            <a:ext cx="32003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Complete the Geography Skillbuilder on page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356 in your textbook.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2.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descr="3eb2d4462bfeb255dd0e1c2d07ab1baa.jpg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462" y="457200"/>
            <a:ext cx="5153025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0" y="1554162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7194" lvl="0" marL="8001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b="1" i="0" lang="en-US" sz="2500" u="sng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</a:t>
            </a:r>
            <a:r>
              <a:rPr b="1" i="0" lang="en-US" sz="25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b="0" i="0" lang="en-US" sz="25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Through Christianity, </a:t>
            </a:r>
            <a:r>
              <a:rPr b="1" i="0" lang="en-US" sz="25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Clovis</a:t>
            </a:r>
            <a:r>
              <a:rPr b="0" i="0" lang="en-US" sz="25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was able to unite the Franks into a strong Christian, military power.  </a:t>
            </a:r>
            <a:r>
              <a:rPr b="1" i="0" lang="en-US" sz="25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Charles Martel</a:t>
            </a:r>
            <a:r>
              <a:rPr b="0" i="0" lang="en-US" sz="25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solidified Christianity’s strength in Europe which helped lead to the eventual rise of the more powerful Frankish king </a:t>
            </a:r>
            <a:r>
              <a:rPr b="1" i="0" lang="en-US" sz="25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Charlemagne.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7250" y="3668525"/>
            <a:ext cx="4669499" cy="31196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CONSTRUCTIVE RESPONSE QUESTION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04800" y="1892012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4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was Charlemagne and why is he significant?</a:t>
            </a:r>
          </a:p>
        </p:txBody>
      </p:sp>
      <p:pic>
        <p:nvPicPr>
          <p:cNvPr descr="Learningtargets.jpg"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5852">
            <a:off x="6800085" y="3118742"/>
            <a:ext cx="1917037" cy="207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04800" y="4286250"/>
            <a:ext cx="62802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Video:  </a:t>
            </a:r>
            <a:r>
              <a:rPr lang="en-US" sz="2400"/>
              <a:t>Charlemagne ("Call Me" by Blondie)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https://youtu.be/cTTaVnZyG2g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42575" y="457200"/>
            <a:ext cx="88491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CONSTRUCTIVE RESPONSE QUESTION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4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was Charlemagne and why is he significant?</a:t>
            </a:r>
          </a:p>
        </p:txBody>
      </p:sp>
      <p:pic>
        <p:nvPicPr>
          <p:cNvPr descr="Learningtargets.jp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5852">
            <a:off x="5941160" y="3314730"/>
            <a:ext cx="1917037" cy="207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pic>
        <p:nvPicPr>
          <p:cNvPr id="106" name="Shape 1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219200"/>
            <a:ext cx="6781800" cy="5368924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0" y="1554162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Source Sans Pro"/>
            </a:pPr>
            <a:r>
              <a:rPr b="1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Germanic Kingdoms</a:t>
            </a:r>
          </a:p>
          <a:p>
            <a:pPr indent="-419100" lvl="1" marL="1371600" marR="0" rtl="0" algn="l">
              <a:spcBef>
                <a:spcPts val="360"/>
              </a:spcBef>
              <a:buSzPct val="100000"/>
              <a:buFont typeface="Source Sans Pro"/>
            </a:pP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the upheaval between 400 and 600, small </a:t>
            </a:r>
            <a:r>
              <a:rPr b="1" i="0" lang="en-US" sz="30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Germanic kingdoms</a:t>
            </a: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replaced Roman provinces</a:t>
            </a:r>
          </a:p>
          <a:p>
            <a:pPr indent="-419100" lvl="1" marL="1371600" marR="0" rtl="0" algn="l">
              <a:spcBef>
                <a:spcPts val="360"/>
              </a:spcBef>
              <a:buSzPct val="100000"/>
              <a:buFont typeface="Source Sans Pro"/>
            </a:pPr>
            <a:r>
              <a:rPr i="0" lang="en-US" sz="3000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Borders changed</a:t>
            </a: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constantly</a:t>
            </a:r>
          </a:p>
          <a:p>
            <a:pPr indent="-419100" lvl="1" marL="1371600" marR="0" rtl="0" algn="l">
              <a:spcBef>
                <a:spcPts val="400"/>
              </a:spcBef>
              <a:buSzPct val="100000"/>
              <a:buFont typeface="Source Sans Pro"/>
            </a:pPr>
            <a:r>
              <a:rPr b="1" i="0" lang="en-US" sz="30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Family</a:t>
            </a: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30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ties</a:t>
            </a: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personal </a:t>
            </a:r>
            <a:r>
              <a:rPr b="1" i="0" lang="en-US" sz="30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loyalty</a:t>
            </a: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were more important than public </a:t>
            </a:r>
            <a:r>
              <a:rPr b="1" i="0" lang="en-US" sz="30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government</a:t>
            </a: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written </a:t>
            </a:r>
            <a:r>
              <a:rPr b="1" i="0" lang="en-US" sz="30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law</a:t>
            </a:r>
          </a:p>
          <a:p>
            <a:pPr indent="-419100" lvl="1" marL="1371600" marR="0" rtl="0" algn="l">
              <a:spcBef>
                <a:spcPts val="340"/>
              </a:spcBef>
              <a:buSzPct val="100000"/>
              <a:buFont typeface="Source Sans Pro"/>
            </a:pP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Germanic stress on personal ties made it </a:t>
            </a:r>
            <a:r>
              <a:rPr i="0" lang="en-US" sz="3000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impossible to establish orderly government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4666"/>
              <a:buFont typeface="Noto Symbo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-152400" y="1166025"/>
            <a:ext cx="9144000" cy="5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Source Sans Pro"/>
            </a:pPr>
            <a:r>
              <a:rPr b="1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Clovis and the Franks</a:t>
            </a:r>
          </a:p>
          <a:p>
            <a:pPr indent="-381000" lvl="1" marL="1371600" rtl="0">
              <a:spcBef>
                <a:spcPts val="0"/>
              </a:spcBef>
              <a:buSzPct val="100000"/>
              <a:buFont typeface="Souce Sans Pro"/>
            </a:pPr>
            <a:r>
              <a:rPr b="1" lang="en-US" sz="2400" u="sng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Clovis</a:t>
            </a: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was leader of the Franks and had power in Gaul</a:t>
            </a:r>
          </a:p>
          <a:p>
            <a:pPr indent="-381000" lvl="1" marL="1371600" rtl="0">
              <a:spcBef>
                <a:spcPts val="560"/>
              </a:spcBef>
              <a:buSzPct val="100000"/>
              <a:buFont typeface="Souce Sans Pro"/>
            </a:pP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Clovis </a:t>
            </a:r>
            <a:r>
              <a:rPr b="1" lang="en-US" sz="2400" u="sng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brings</a:t>
            </a: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-US" sz="2400" u="sng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Christianity</a:t>
            </a: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the region</a:t>
            </a:r>
          </a:p>
          <a:p>
            <a:pPr indent="-381000" lvl="2" marL="1828800" rtl="0">
              <a:spcBef>
                <a:spcPts val="420"/>
              </a:spcBef>
              <a:buSzPct val="100000"/>
              <a:buFont typeface="Souce Sans Pro"/>
            </a:pP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Fears defeat by another Germanic tribe and </a:t>
            </a:r>
            <a:r>
              <a:rPr b="1" lang="en-US" sz="2400" u="sng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appeals to Christian God</a:t>
            </a: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Franks win</a:t>
            </a:r>
          </a:p>
          <a:p>
            <a:pPr indent="-381000" lvl="2" marL="1828800" rtl="0">
              <a:spcBef>
                <a:spcPts val="420"/>
              </a:spcBef>
              <a:buSzPct val="100000"/>
              <a:buFont typeface="Souce Sans Pro"/>
            </a:pP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Clovis and 3,000 of his warriors ask a bishop to baptize them</a:t>
            </a:r>
          </a:p>
          <a:p>
            <a:pPr indent="-381000" lvl="2" marL="1828800" rtl="0">
              <a:spcBef>
                <a:spcPts val="480"/>
              </a:spcBef>
              <a:buSzPct val="100000"/>
              <a:buFont typeface="Souce Sans Pro"/>
            </a:pP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511, Clovis had </a:t>
            </a:r>
            <a:r>
              <a:rPr b="1" lang="en-US" sz="2400" u="sng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united</a:t>
            </a: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Franks in one kingdom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>
              <a:spcBef>
                <a:spcPts val="48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4666"/>
              <a:buFont typeface="Noto Symbol"/>
              <a:buNone/>
            </a:pPr>
            <a:r>
              <a:t/>
            </a:r>
            <a:endParaRPr sz="3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37450"/>
            <a:ext cx="1908299" cy="220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2750" y="128775"/>
            <a:ext cx="1354499" cy="16106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0" y="1554162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Source Sans Pro"/>
            </a:pPr>
            <a:r>
              <a:rPr b="1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Frankish Empire Evolves</a:t>
            </a:r>
          </a:p>
          <a:p>
            <a:pPr indent="-419100" lvl="1" marL="13716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b="1" i="0" lang="en-US" sz="30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Franks</a:t>
            </a: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now </a:t>
            </a:r>
            <a:r>
              <a:rPr b="1" i="0" lang="en-US" sz="30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controlled</a:t>
            </a: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largest and strongest of Europe’s kingdoms</a:t>
            </a:r>
          </a:p>
          <a:p>
            <a:pPr indent="-419100" lvl="1" marL="13716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Clovis died in 511, the Franks controlled most of modern day </a:t>
            </a:r>
            <a:r>
              <a:rPr b="1" i="0" lang="en-US" sz="30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France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4000" y="4009800"/>
            <a:ext cx="3597600" cy="28482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228600" y="865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-328400" y="1091612"/>
            <a:ext cx="9601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6400" lvl="0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Source Sans Pro"/>
            </a:pPr>
            <a:r>
              <a:rPr b="1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Charles Martel or Charles</a:t>
            </a: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Hammer</a:t>
            </a:r>
          </a:p>
          <a:p>
            <a:pPr indent="-368300" lvl="0" marL="13716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Defeated </a:t>
            </a:r>
            <a:r>
              <a:rPr b="1" i="0" lang="en-US" sz="22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Muslim</a:t>
            </a: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22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raiders</a:t>
            </a: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from Spain at the Battle of </a:t>
            </a:r>
            <a:r>
              <a:rPr b="1" i="0" lang="en-US" sz="22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Tours</a:t>
            </a: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732</a:t>
            </a:r>
          </a:p>
          <a:p>
            <a:pPr indent="-368300" lvl="0" marL="13716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Historians argue that if the Christians had lost, </a:t>
            </a:r>
            <a:r>
              <a:rPr b="1" i="0" lang="en-US" sz="22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Muslims</a:t>
            </a: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could have taken over Europe</a:t>
            </a:r>
          </a:p>
          <a:p>
            <a:pPr indent="-368300" lvl="0" marL="13716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Charles was a Christian hero; </a:t>
            </a:r>
            <a:r>
              <a:rPr b="1" i="0" lang="en-US" sz="22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Christianity wins</a:t>
            </a:r>
          </a:p>
          <a:p>
            <a:pPr indent="-368300" lvl="0" marL="13716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his death, he passed his power to </a:t>
            </a:r>
            <a:r>
              <a:rPr b="1" i="0" lang="en-US" sz="22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Pepin the Short</a:t>
            </a:r>
            <a:r>
              <a:rPr b="1" i="0" lang="en-US" sz="22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-368300" lvl="0" marL="1371600" marR="0" rtl="0" algn="l">
              <a:spcBef>
                <a:spcPts val="400"/>
              </a:spcBef>
              <a:buSzPct val="100000"/>
              <a:buFont typeface="Source Sans Pro"/>
            </a:pP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Pope anoints Pepin “</a:t>
            </a:r>
            <a:r>
              <a:rPr i="0" lang="en-US" sz="2200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King by the grace of God</a:t>
            </a: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,” thus beginning the </a:t>
            </a:r>
            <a:r>
              <a:rPr b="1" i="0" lang="en-US" sz="22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Carolingian</a:t>
            </a:r>
            <a:r>
              <a:rPr b="1" i="0" lang="en-US" sz="22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Dynasty- family that would rule the Franks from 751-987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178" y="4101800"/>
            <a:ext cx="2479499" cy="2555999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347" y="4206050"/>
            <a:ext cx="3674399" cy="245160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/>
            <a:headEnd len="med" w="med" type="none"/>
            <a:tailEnd len="med" w="med" type="none"/>
          </a:ln>
          <a:effectLst>
            <a:reflection blurRad="0" dir="5400000" dist="5000" endA="0" endPos="28000" fadeDir="5400012" kx="0" rotWithShape="0" algn="bl" stA="28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Draw it out: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Draw an image to help you remember Charles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/>
              <a:t>the hammer:</a:t>
            </a:r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GERMANIC KINGDOMS EMERGE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0" y="1295412"/>
            <a:ext cx="9144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Source Sans Pro"/>
            </a:pPr>
            <a:r>
              <a:rPr b="1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Charlemagne</a:t>
            </a:r>
          </a:p>
          <a:p>
            <a:pPr indent="-374650" lvl="1" marL="1371600" marR="0" rtl="0" algn="l">
              <a:spcBef>
                <a:spcPts val="0"/>
              </a:spcBef>
              <a:buSzPct val="100000"/>
              <a:buFont typeface="Source Sans Pro"/>
            </a:pP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Pepin the short died in </a:t>
            </a:r>
            <a:r>
              <a:rPr i="0" lang="en-US" sz="2300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768</a:t>
            </a:r>
          </a:p>
          <a:p>
            <a:pPr indent="-374650" lvl="1" marL="1371600" marR="0" rtl="0" algn="l">
              <a:spcBef>
                <a:spcPts val="440"/>
              </a:spcBef>
              <a:buSzPct val="100000"/>
              <a:buFont typeface="Source Sans Pro"/>
            </a:pP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Charles </a:t>
            </a:r>
            <a:r>
              <a:rPr b="0" i="0" lang="en-US" sz="2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Great</a:t>
            </a: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better known as </a:t>
            </a:r>
            <a:r>
              <a:rPr b="1" i="0" lang="en-US" sz="23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Charlemagne</a:t>
            </a:r>
            <a:r>
              <a:rPr b="1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takes over in 771</a:t>
            </a:r>
          </a:p>
          <a:p>
            <a:pPr indent="-374650" lvl="1" marL="1371600" marR="0" rtl="0" algn="l">
              <a:spcBef>
                <a:spcPts val="440"/>
              </a:spcBef>
              <a:buSzPct val="100000"/>
              <a:buFont typeface="Source Sans Pro"/>
            </a:pP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Imposing figure standing </a:t>
            </a:r>
            <a:r>
              <a:rPr b="1" i="0" lang="en-US" sz="23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foot </a:t>
            </a:r>
            <a:r>
              <a:rPr b="1" i="0" lang="en-US" sz="2300" u="sng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inches tall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75" y="3457525"/>
            <a:ext cx="47063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3350" y="2815250"/>
            <a:ext cx="1787100" cy="39534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