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9144000"/>
  <p:notesSz cx="6858000" cy="9144000"/>
  <p:embeddedFontLst>
    <p:embeddedFont>
      <p:font typeface="Quattrocento"/>
      <p:regular r:id="rId18"/>
      <p:bold r:id="rId19"/>
    </p:embeddedFont>
    <p:embeddedFont>
      <p:font typeface="Allerta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lerta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Quattrocento-bold.fntdata"/><Relationship Id="rId6" Type="http://schemas.openxmlformats.org/officeDocument/2006/relationships/slide" Target="slides/slide2.xml"/><Relationship Id="rId18" Type="http://schemas.openxmlformats.org/officeDocument/2006/relationships/font" Target="fonts/Quattrocen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422029" y="1371600"/>
            <a:ext cx="8229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8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331698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560"/>
              </a:spcBef>
              <a:buClr>
                <a:srgbClr val="F9F9F9"/>
              </a:buClr>
              <a:buFont typeface="Noto Symbol"/>
              <a:buNone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ctr">
              <a:spcBef>
                <a:spcPts val="480"/>
              </a:spcBef>
              <a:buClr>
                <a:schemeClr val="lt1"/>
              </a:buClr>
              <a:buFont typeface="Noto Symbol"/>
              <a:buNone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ctr">
              <a:spcBef>
                <a:spcPts val="440"/>
              </a:spcBef>
              <a:buClr>
                <a:schemeClr val="lt1"/>
              </a:buClr>
              <a:buFont typeface="Noto Symbol"/>
              <a:buNone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lt1"/>
              </a:buClr>
              <a:buFont typeface="Noto Symbol"/>
              <a:buNone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ctr">
              <a:spcBef>
                <a:spcPts val="400"/>
              </a:spcBef>
              <a:buClr>
                <a:schemeClr val="lt1"/>
              </a:buClr>
              <a:buFont typeface="Noto Symbol"/>
              <a:buNone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lt1"/>
              </a:buClr>
              <a:buFont typeface="Noto Symbol"/>
              <a:buNone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lt1"/>
              </a:buClr>
              <a:buFont typeface="Noto Symbol"/>
              <a:buNone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lt1"/>
              </a:buClr>
              <a:buFont typeface="Noto Symbol"/>
              <a:buNone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sz="4100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217449" y="-160050"/>
            <a:ext cx="4709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sz="4100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sz="4100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sz="2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sz="2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sz="22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sz="20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blipFill rotWithShape="1">
          <a:blip r:embed="rId2">
            <a:alphaModFix/>
          </a:blip>
          <a:stretch>
            <a:fillRect b="0" l="0" r="0" t="0"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1600200" y="609600"/>
            <a:ext cx="7086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DCC577"/>
              </a:buClr>
              <a:buFont typeface="Allerta"/>
              <a:buNone/>
              <a:defRPr b="1" sz="4800" cap="none">
                <a:solidFill>
                  <a:srgbClr val="DCC577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1600200" y="2507785"/>
            <a:ext cx="7086600" cy="150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9652" lvl="0" marL="73152" rtl="0" algn="l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2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sz="4100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6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6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2"/>
            <a:ext cx="4040099" cy="750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b="0" sz="24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Quattrocento"/>
              <a:buNone/>
              <a:defRPr b="1" sz="2000"/>
            </a:lvl2pPr>
            <a:lvl3pPr lvl="2" rtl="0">
              <a:spcBef>
                <a:spcPts val="0"/>
              </a:spcBef>
              <a:buFont typeface="Quattrocento"/>
              <a:buNone/>
              <a:defRPr b="1" sz="1800"/>
            </a:lvl3pPr>
            <a:lvl4pPr lvl="3" rtl="0">
              <a:spcBef>
                <a:spcPts val="0"/>
              </a:spcBef>
              <a:buFont typeface="Quattrocento"/>
              <a:buNone/>
              <a:defRPr b="1" sz="1600"/>
            </a:lvl4pPr>
            <a:lvl5pPr lvl="4" rtl="0">
              <a:spcBef>
                <a:spcPts val="0"/>
              </a:spcBef>
              <a:buFont typeface="Quattrocento"/>
              <a:buNone/>
              <a:defRPr b="1" sz="16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5025" y="1535112"/>
            <a:ext cx="4041900" cy="750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1"/>
              </a:buClr>
              <a:buFont typeface="Quattrocento"/>
              <a:buNone/>
              <a:defRPr b="0" sz="2400" cap="none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Font typeface="Quattrocento"/>
              <a:buNone/>
              <a:defRPr b="1" sz="2000"/>
            </a:lvl2pPr>
            <a:lvl3pPr lvl="2" rtl="0">
              <a:spcBef>
                <a:spcPts val="0"/>
              </a:spcBef>
              <a:buFont typeface="Quattrocento"/>
              <a:buNone/>
              <a:defRPr b="1" sz="1800"/>
            </a:lvl3pPr>
            <a:lvl4pPr lvl="3" rtl="0">
              <a:spcBef>
                <a:spcPts val="0"/>
              </a:spcBef>
              <a:buFont typeface="Quattrocento"/>
              <a:buNone/>
              <a:defRPr b="1" sz="1600"/>
            </a:lvl4pPr>
            <a:lvl5pPr lvl="4" rtl="0">
              <a:spcBef>
                <a:spcPts val="0"/>
              </a:spcBef>
              <a:buFont typeface="Quattrocento"/>
              <a:buNone/>
              <a:defRPr b="1" sz="16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57200" y="2362200"/>
            <a:ext cx="4040099" cy="376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362200"/>
            <a:ext cx="4041900" cy="3764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sz="4100" cap="non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rgbClr val="F4DB8A"/>
              </a:buClr>
              <a:buFont typeface="Allerta"/>
              <a:buNone/>
              <a:defRPr b="0" sz="2200">
                <a:solidFill>
                  <a:srgbClr val="F4DB8A"/>
                </a:solidFill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524000"/>
            <a:ext cx="3008399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Font typeface="Quattrocento"/>
              <a:buNone/>
              <a:defRPr sz="1400"/>
            </a:lvl1pPr>
            <a:lvl2pPr lvl="1" rtl="0">
              <a:spcBef>
                <a:spcPts val="0"/>
              </a:spcBef>
              <a:buFont typeface="Quattrocento"/>
              <a:buNone/>
              <a:defRPr sz="1200"/>
            </a:lvl2pPr>
            <a:lvl3pPr lvl="2" rtl="0">
              <a:spcBef>
                <a:spcPts val="0"/>
              </a:spcBef>
              <a:buFont typeface="Quattrocento"/>
              <a:buNone/>
              <a:defRPr sz="1000"/>
            </a:lvl3pPr>
            <a:lvl4pPr lvl="3" rtl="0">
              <a:spcBef>
                <a:spcPts val="0"/>
              </a:spcBef>
              <a:buFont typeface="Quattrocento"/>
              <a:buNone/>
              <a:defRPr sz="900"/>
            </a:lvl4pPr>
            <a:lvl5pPr lvl="4" rtl="0">
              <a:spcBef>
                <a:spcPts val="0"/>
              </a:spcBef>
              <a:buFont typeface="Quattrocento"/>
              <a:buNone/>
              <a:defRPr sz="9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 sz="26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2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828800" y="609600"/>
            <a:ext cx="5486399" cy="5222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Font typeface="Allerta"/>
              <a:buNone/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828800" y="1831975"/>
            <a:ext cx="5486399" cy="3962399"/>
          </a:xfrm>
          <a:prstGeom prst="rect">
            <a:avLst/>
          </a:prstGeom>
          <a:solidFill>
            <a:schemeClr val="dk2"/>
          </a:solidFill>
          <a:ln cap="sq" cmpd="sng" w="44450">
            <a:solidFill>
              <a:srgbClr val="FFFF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rgbClr val="BABABA"/>
              </a:buClr>
              <a:buFont typeface="Quattrocento"/>
              <a:buNone/>
              <a:defRPr b="0" i="0" sz="3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828800" y="1166787"/>
            <a:ext cx="5486399" cy="530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 algn="ctr">
              <a:spcBef>
                <a:spcPts val="0"/>
              </a:spcBef>
              <a:buFont typeface="Quattrocento"/>
              <a:buNone/>
              <a:defRPr sz="14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000"/>
            </a:lvl3pPr>
            <a:lvl4pPr lvl="3" rtl="0">
              <a:spcBef>
                <a:spcPts val="0"/>
              </a:spcBef>
              <a:defRPr sz="900"/>
            </a:lvl4pPr>
            <a:lvl5pPr lvl="4" rtl="0">
              <a:spcBef>
                <a:spcPts val="0"/>
              </a:spcBef>
              <a:defRPr sz="900"/>
            </a:lvl5pPr>
            <a:lvl6pPr lvl="5" rtl="0">
              <a:spcBef>
                <a:spcPts val="0"/>
              </a:spcBef>
              <a:defRPr sz="18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lvl="6" rtl="0">
              <a:spcBef>
                <a:spcPts val="0"/>
              </a:spcBef>
              <a:defRPr sz="16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lvl="7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rgbClr val="EAD594"/>
              </a:buClr>
              <a:buFont typeface="Allerta"/>
              <a:buNone/>
              <a:defRPr b="1" i="0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06070" lvl="0" marL="548640" marR="0" rtl="0" algn="l">
              <a:spcBef>
                <a:spcPts val="560"/>
              </a:spcBef>
              <a:buClr>
                <a:srgbClr val="F9F9F9"/>
              </a:buClr>
              <a:buFont typeface="Noto Symbol"/>
              <a:buChar char="⬜"/>
              <a:defRPr b="0" i="0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-162560" lvl="1" marL="868680" marR="0" rtl="0" algn="l">
              <a:spcBef>
                <a:spcPts val="480"/>
              </a:spcBef>
              <a:buClr>
                <a:schemeClr val="lt1"/>
              </a:buClr>
              <a:buFont typeface="Noto Symbol"/>
              <a:buChar char="◼"/>
              <a:defRPr b="0" i="0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-99441" lvl="2" marL="1133856" marR="0" rtl="0" algn="l">
              <a:spcBef>
                <a:spcPts val="440"/>
              </a:spcBef>
              <a:buClr>
                <a:schemeClr val="lt1"/>
              </a:buClr>
              <a:buFont typeface="Noto Symbol"/>
              <a:buChar char="▫"/>
              <a:defRPr b="0" i="0" sz="22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-57911" lvl="3" marL="1353312" marR="0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●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-59436" lvl="4" marL="1545336" marR="0" rtl="0" algn="l">
              <a:spcBef>
                <a:spcPts val="400"/>
              </a:spcBef>
              <a:buClr>
                <a:schemeClr val="lt1"/>
              </a:buClr>
              <a:buFont typeface="Noto Symbol"/>
              <a:buChar char="◾"/>
              <a:defRPr b="0" i="0" sz="2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-75692" lvl="5" marL="1764792" marR="0" rtl="0" algn="l">
              <a:spcBef>
                <a:spcPts val="360"/>
              </a:spcBef>
              <a:buClr>
                <a:schemeClr val="lt1"/>
              </a:buClr>
              <a:buFont typeface="Noto Symbol"/>
              <a:buChar char="●"/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-86360" lvl="6" marL="1965960" marR="0" rtl="0" algn="l">
              <a:spcBef>
                <a:spcPts val="320"/>
              </a:spcBef>
              <a:buClr>
                <a:schemeClr val="lt1"/>
              </a:buClr>
              <a:buFont typeface="Noto Symbol"/>
              <a:buChar char="⚫"/>
              <a:defRPr b="0" i="0" sz="16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-97027" lvl="7" marL="2167128" marR="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-94995" lvl="8" marL="2368296" marR="0" rtl="0" algn="l">
              <a:spcBef>
                <a:spcPts val="280"/>
              </a:spcBef>
              <a:buClr>
                <a:schemeClr val="lt1"/>
              </a:buClr>
              <a:buFont typeface="Noto Symbol"/>
              <a:buChar char="⚫"/>
              <a:defRPr b="0" i="0" sz="1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416675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416675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spcBef>
                <a:spcPts val="0"/>
              </a:spcBef>
              <a:defRPr b="0" i="0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924800" y="6416675"/>
            <a:ext cx="762000" cy="3650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rIns="0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BABABA"/>
                </a:solidFill>
                <a:latin typeface="Quattrocento"/>
                <a:ea typeface="Quattrocento"/>
                <a:cs typeface="Quattrocento"/>
                <a:sym typeface="Quattrocen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Relationship Id="rId4" Type="http://schemas.openxmlformats.org/officeDocument/2006/relationships/hyperlink" Target="http://www.history.com/topics/crusades/videos/the-crusad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png"/><Relationship Id="rId4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422029" y="228600"/>
            <a:ext cx="82296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rIns="45700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8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MIDDLE AGES</a:t>
            </a: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1219200"/>
            <a:ext cx="6400799" cy="1066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The Crusades 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2362200"/>
            <a:ext cx="5244353" cy="411480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/>
            <a:headEnd len="med" w="med" type="none"/>
            <a:tailEnd len="med" w="med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356450" y="274648"/>
            <a:ext cx="8330400" cy="21915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Read the primary source on page 382 and answer the question. Annotate as you read.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What is the author’s purpose?</a:t>
            </a:r>
          </a:p>
        </p:txBody>
      </p:sp>
      <p:pic>
        <p:nvPicPr>
          <p:cNvPr descr="Capture.PNG"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387" y="4037987"/>
            <a:ext cx="8852624" cy="242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Crusades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0" y="1600200"/>
            <a:ext cx="91440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Quattrocento"/>
            </a:pPr>
            <a:r>
              <a:rPr b="1" i="0" lang="en-US" sz="3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Effects of the Crusades</a:t>
            </a:r>
          </a:p>
          <a:p>
            <a:pPr indent="-374650" lvl="1" marL="914400" marR="0" rtl="0" algn="l">
              <a:spcBef>
                <a:spcPts val="0"/>
              </a:spcBef>
              <a:buSzPct val="100000"/>
              <a:buFont typeface="Quattrocento"/>
            </a:pP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Example of Church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power</a:t>
            </a:r>
          </a:p>
          <a:p>
            <a:pPr indent="-374650" lvl="1" marL="914400" marR="0" rtl="0" algn="l">
              <a:spcBef>
                <a:spcPts val="0"/>
              </a:spcBef>
              <a:buSzPct val="100000"/>
              <a:buFont typeface="Quattrocento"/>
            </a:pP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Trade</a:t>
            </a: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expanded</a:t>
            </a: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between Europe and Southwest Asia</a:t>
            </a:r>
          </a:p>
          <a:p>
            <a:pPr indent="-374650" lvl="1" marL="914400" marR="0" rtl="0" algn="l">
              <a:spcBef>
                <a:spcPts val="0"/>
              </a:spcBef>
              <a:buSzPct val="100000"/>
              <a:buFont typeface="Quattrocento"/>
            </a:pP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Thousands of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knights</a:t>
            </a: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and other participants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lost their lives</a:t>
            </a:r>
          </a:p>
          <a:p>
            <a:pPr indent="-374650" lvl="1" marL="914400" marR="0" rtl="0" algn="l">
              <a:spcBef>
                <a:spcPts val="0"/>
              </a:spcBef>
              <a:buSzPct val="100000"/>
              <a:buFont typeface="Quattrocento"/>
            </a:pP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Those who survived brought back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culture</a:t>
            </a: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to Europe</a:t>
            </a:r>
          </a:p>
          <a:p>
            <a:pPr indent="-374650" lvl="1" marL="914400" marR="0" rtl="0" algn="l">
              <a:spcBef>
                <a:spcPts val="0"/>
              </a:spcBef>
              <a:buSzPct val="100000"/>
              <a:buFont typeface="Quattrocento"/>
            </a:pP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Persecution of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Jews; </a:t>
            </a: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thousands were slaughtered because they were seen as</a:t>
            </a:r>
            <a:r>
              <a:rPr b="0" i="0" lang="en-US" sz="2300" u="none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infidels</a:t>
            </a:r>
          </a:p>
          <a:p>
            <a:pPr indent="-374650" lvl="1" marL="914400" marR="0" rtl="0" algn="l">
              <a:spcBef>
                <a:spcPts val="0"/>
              </a:spcBef>
              <a:buSzPct val="100000"/>
              <a:buFont typeface="Quattrocento"/>
            </a:pP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Failure of later crusades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lessened the power of the pope</a:t>
            </a:r>
          </a:p>
          <a:p>
            <a:pPr indent="-374650" lvl="1" marL="914400" marR="0" rtl="0" algn="l">
              <a:spcBef>
                <a:spcPts val="0"/>
              </a:spcBef>
              <a:buSzPct val="100000"/>
              <a:buFont typeface="Quattrocento"/>
            </a:pP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The Crusades weakened the power of the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feudal nobility</a:t>
            </a: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(Knights were dead)</a:t>
            </a:r>
          </a:p>
          <a:p>
            <a:pPr indent="-374650" lvl="1" marL="914400" marR="0" rtl="0" algn="l">
              <a:spcBef>
                <a:spcPts val="0"/>
              </a:spcBef>
              <a:buSzPct val="100000"/>
              <a:buFont typeface="Quattrocento"/>
            </a:pP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Began a legacy of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bitterness</a:t>
            </a: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and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hatred</a:t>
            </a:r>
            <a:r>
              <a:rPr b="0" i="0" lang="en-US" sz="23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of Christians for the Muslims and </a:t>
            </a:r>
            <a:r>
              <a:rPr b="1" i="0" lang="en-US" sz="23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vice versa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79130"/>
              <a:buFont typeface="Noto Symbol"/>
              <a:buNone/>
            </a:pPr>
            <a:r>
              <a:t/>
            </a:r>
            <a:endParaRPr b="0" i="0" sz="23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Crusades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0" y="1600200"/>
            <a:ext cx="91440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95617" lvl="0" marL="548640" marR="0" rtl="0" algn="l">
              <a:spcBef>
                <a:spcPts val="0"/>
              </a:spcBef>
              <a:buClr>
                <a:srgbClr val="F9F9F9"/>
              </a:buClr>
              <a:buSzPct val="100000"/>
              <a:buFont typeface="Noto Symbol"/>
              <a:buChar char="⬜"/>
            </a:pP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Result: </a:t>
            </a:r>
            <a:r>
              <a:rPr lang="en-US" sz="2400"/>
              <a:t> The crusades were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an example of an abuse of church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power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.  The effects of the Crusades are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still felt 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through that region of the world today.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6450" y="3005925"/>
            <a:ext cx="2610899" cy="36329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04675" y="2679975"/>
            <a:ext cx="3593100" cy="3773399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0" y="274637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lang="en-US" sz="3690"/>
              <a:t>Answer the c</a:t>
            </a: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onstructive </a:t>
            </a:r>
            <a:r>
              <a:rPr lang="en-US" sz="3690"/>
              <a:t>r</a:t>
            </a: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esponse </a:t>
            </a:r>
            <a:r>
              <a:rPr lang="en-US" sz="3690"/>
              <a:t>q</a:t>
            </a: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uestion in </a:t>
            </a:r>
            <a:r>
              <a:rPr lang="en-US" sz="3690"/>
              <a:t>your notes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1" lvl="0" marL="118871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0" i="0" lang="en-US" sz="37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What were The Crusades and what effect did they have on the people of Europe and the Holy Lands?</a:t>
            </a:r>
          </a:p>
          <a:p>
            <a:pPr indent="-4571" lvl="0" marL="118871" marR="0" rtl="0" algn="l">
              <a:spcBef>
                <a:spcPts val="74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t/>
            </a:r>
            <a:endParaRPr b="0" i="0" sz="37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descr="Learningtargets.jpg"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5832">
            <a:off x="6397903" y="4196018"/>
            <a:ext cx="2114113" cy="2280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965275" y="4159975"/>
            <a:ext cx="4437000" cy="15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http://www.history.com/topics/crusades/videos/the-crusades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Crusades History Channel Video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0" y="274637"/>
            <a:ext cx="8991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369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Constructive Response Question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571" lvl="0" marL="118871" marR="0" rtl="0" algn="l">
              <a:spcBef>
                <a:spcPts val="0"/>
              </a:spcBef>
              <a:buClr>
                <a:srgbClr val="F9F9F9"/>
              </a:buClr>
              <a:buSzPct val="25000"/>
              <a:buFont typeface="Noto Symbol"/>
              <a:buNone/>
            </a:pPr>
            <a:r>
              <a:rPr b="0" i="0" lang="en-US" sz="37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What were The Crusades and what effect did they have on the people of Europe and the Holy Lands?</a:t>
            </a:r>
          </a:p>
        </p:txBody>
      </p:sp>
      <p:pic>
        <p:nvPicPr>
          <p:cNvPr descr="Learningtargets.jpg"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5832">
            <a:off x="6281017" y="4081945"/>
            <a:ext cx="2114113" cy="2280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Crusades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0" y="1600200"/>
            <a:ext cx="9144000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4572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Quattrocento"/>
            </a:pPr>
            <a:r>
              <a:rPr b="1" i="0" lang="en-US" sz="3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What is a crusade?</a:t>
            </a:r>
          </a:p>
          <a:p>
            <a:pPr indent="-381000" lvl="1" marL="914400" marR="0" rtl="0" algn="l">
              <a:spcBef>
                <a:spcPts val="360"/>
              </a:spcBef>
              <a:buSzPct val="100000"/>
              <a:buFont typeface="Quattrocento"/>
            </a:pP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A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holy war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involving the journey of thousands of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Europeans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to reclaim the holy land of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Jerusalem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in the name of Christianity</a:t>
            </a:r>
          </a:p>
          <a:p>
            <a:pPr indent="-381000" lvl="1" marL="914400" marR="0" rtl="0" algn="l">
              <a:spcBef>
                <a:spcPts val="360"/>
              </a:spcBef>
              <a:buSzPct val="100000"/>
              <a:buFont typeface="Quattrocento"/>
            </a:pP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In all, there were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8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or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9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Crusades (depending on your source)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ymbo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1287" y="3709700"/>
            <a:ext cx="2981399" cy="288600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Crusades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-381000" y="1600200"/>
            <a:ext cx="9524999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914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Quattrocento"/>
            </a:pPr>
            <a:r>
              <a:rPr b="1" i="0" lang="en-US" sz="3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When were the Crusades?</a:t>
            </a:r>
          </a:p>
          <a:p>
            <a:pPr indent="-381000" lvl="0" marL="1371600" marR="0" rtl="0" algn="l">
              <a:spcBef>
                <a:spcPts val="0"/>
              </a:spcBef>
              <a:buSzPct val="100000"/>
              <a:buFont typeface="Quattrocento"/>
            </a:pP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Starts in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1093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and lasts for nearly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300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years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ymbo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5000" y="2895600"/>
            <a:ext cx="5333999" cy="3448050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292929"/>
            </a:solidFill>
            <a:prstDash val="solid"/>
            <a:miter/>
            <a:headEnd len="med" w="med" type="none"/>
            <a:tailEnd len="med" w="med" type="none"/>
          </a:ln>
          <a:effectLst>
            <a:reflection blurRad="0" dir="5400000" dist="5000" endA="0" endPos="28000" kx="0" rotWithShape="0" algn="bl" stA="28000" stPos="0" sy="-100000" ky="0"/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Pope Urban II</a:t>
            </a:r>
          </a:p>
        </p:txBody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300" y="1511325"/>
            <a:ext cx="5164500" cy="3391199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pic>
      <p:pic>
        <p:nvPicPr>
          <p:cNvPr descr="http://3.bp.blogspot.com/_wX0ryj-RWpw/RwcZUsEnoAI/AAAAAAAAAFM/t6H1wU79caE/s320/Urban%2BII.jpg" id="115" name="Shape 1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04075" y="3122450"/>
            <a:ext cx="3511500" cy="34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Complete the Geography Skillbuilder pg. 383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457200" y="1600200"/>
            <a:ext cx="8229600" cy="4709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 sz="3600"/>
          </a:p>
        </p:txBody>
      </p:sp>
      <p:pic>
        <p:nvPicPr>
          <p:cNvPr descr="crusades.jpg"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475" y="1519300"/>
            <a:ext cx="8364674" cy="5284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Crusades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-381000" y="1600200"/>
            <a:ext cx="9524999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914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Quattrocento"/>
            </a:pPr>
            <a:r>
              <a:rPr b="1" i="0" lang="en-US" sz="3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Why crusade?  Social, Economic, Spiritual, &amp; Political reasons</a:t>
            </a:r>
          </a:p>
          <a:p>
            <a:pPr indent="-381000" lvl="0" marL="1371600" marR="0" rtl="0" algn="l">
              <a:spcBef>
                <a:spcPts val="400"/>
              </a:spcBef>
              <a:buSzPct val="96000"/>
              <a:buFont typeface="Quattrocento"/>
            </a:pPr>
            <a:r>
              <a:rPr b="1" i="0" lang="en-US" sz="25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Social</a:t>
            </a:r>
            <a:r>
              <a:rPr b="0" i="0" lang="en-US" sz="25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: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Opportunity to get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knights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to stop fighting each other and fight a new foe.  These knights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threatened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peace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in Europe.</a:t>
            </a:r>
          </a:p>
          <a:p>
            <a:pPr indent="-381000" lvl="0" marL="1371600" marR="0" rtl="0" algn="l">
              <a:spcBef>
                <a:spcPts val="400"/>
              </a:spcBef>
              <a:buSzPct val="96000"/>
              <a:buFont typeface="Quattrocento"/>
            </a:pPr>
            <a:r>
              <a:rPr b="1" i="0" lang="en-US" sz="25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Economic</a:t>
            </a:r>
            <a:r>
              <a:rPr b="1" i="0" lang="en-US" sz="24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: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The Holy Lands of Jerusalem were generally </a:t>
            </a:r>
            <a:r>
              <a:rPr i="0" lang="en-US" sz="24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wealthier 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than Europe and many wanted to</a:t>
            </a:r>
            <a:r>
              <a:rPr i="0" lang="en-US" sz="24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 get their share 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of that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wealth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ymbo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descr="http://www.paperspencils.com/wp-content/uploads/2012/06/9167470-two-knights-in-armor-is-fighting-at-forest.jpg"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250" y="4507725"/>
            <a:ext cx="3421799" cy="228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Crusades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-381000" y="1600200"/>
            <a:ext cx="9524999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914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Quattrocento"/>
            </a:pPr>
            <a:r>
              <a:rPr b="1" i="0" lang="en-US" sz="3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Why crusade?  Social, Economic, Spiritual, &amp; Political reasons</a:t>
            </a:r>
          </a:p>
          <a:p>
            <a:pPr indent="-381000" lvl="0" marL="1371600" marR="0" rtl="0" algn="l">
              <a:spcBef>
                <a:spcPts val="380"/>
              </a:spcBef>
              <a:buSzPct val="96000"/>
              <a:buFont typeface="Quattrocento"/>
            </a:pPr>
            <a:r>
              <a:rPr b="1" i="0" lang="en-US" sz="25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Economic: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Younger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sons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who did not stand to inherit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father’s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property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were looking for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wealth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and adventure</a:t>
            </a:r>
          </a:p>
          <a:p>
            <a:pPr indent="-381000" lvl="0" marL="1371600" marR="0" rtl="0" algn="l">
              <a:spcBef>
                <a:spcPts val="400"/>
              </a:spcBef>
              <a:buSzPct val="100000"/>
              <a:buFont typeface="Quattrocento"/>
            </a:pPr>
            <a:r>
              <a:rPr b="1" i="0" lang="en-US" sz="24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Economic</a:t>
            </a:r>
            <a:r>
              <a:rPr b="0" i="0" lang="en-US" sz="24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: 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Merchants supplied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loans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to finance the journey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75833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7075" y="3853250"/>
            <a:ext cx="3923400" cy="2942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EAD594"/>
              </a:buClr>
              <a:buSzPct val="25000"/>
              <a:buFont typeface="Allerta"/>
              <a:buNone/>
            </a:pPr>
            <a:r>
              <a:rPr b="1" i="0" lang="en-US" sz="4100" u="none" cap="none" strike="noStrike">
                <a:solidFill>
                  <a:srgbClr val="EAD594"/>
                </a:solidFill>
                <a:latin typeface="Allerta"/>
                <a:ea typeface="Allerta"/>
                <a:cs typeface="Allerta"/>
                <a:sym typeface="Allerta"/>
              </a:rPr>
              <a:t>The Crusades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-381000" y="1600200"/>
            <a:ext cx="9524999" cy="47091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419100" lvl="0" marL="914400" marR="0" rtl="0" algn="l">
              <a:spcBef>
                <a:spcPts val="0"/>
              </a:spcBef>
              <a:buClr>
                <a:schemeClr val="lt1"/>
              </a:buClr>
              <a:buSzPct val="100000"/>
              <a:buFont typeface="Quattrocento"/>
            </a:pPr>
            <a:r>
              <a:rPr b="1" i="0" lang="en-US" sz="30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Why crusade?  Social, Economic, Spiritual, &amp; Political reasons</a:t>
            </a:r>
          </a:p>
          <a:p>
            <a:pPr indent="-381000" lvl="0" marL="1371600" marR="0" rtl="0" algn="l">
              <a:spcBef>
                <a:spcPts val="370"/>
              </a:spcBef>
              <a:buSzPct val="100000"/>
              <a:buFont typeface="Quattrocento"/>
            </a:pPr>
            <a:r>
              <a:rPr b="1" i="0" lang="en-US" sz="24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Political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: A chance for the pope to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gain territory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instead of Byzantine rival</a:t>
            </a:r>
          </a:p>
          <a:p>
            <a:pPr indent="-381000" lvl="0" marL="1371600" marR="0" rtl="0" algn="l">
              <a:spcBef>
                <a:spcPts val="360"/>
              </a:spcBef>
              <a:buSzPct val="100000"/>
              <a:buFont typeface="Quattrocento"/>
            </a:pPr>
            <a:r>
              <a:rPr b="1" i="0" lang="en-US" sz="2400" cap="none" strike="noStrike">
                <a:solidFill>
                  <a:srgbClr val="F9F9F9"/>
                </a:solidFill>
                <a:latin typeface="Quattrocento"/>
                <a:ea typeface="Quattrocento"/>
                <a:cs typeface="Quattrocento"/>
                <a:sym typeface="Quattrocento"/>
              </a:rPr>
              <a:t>Spiritual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: Fight/die on Crusade =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ticket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to </a:t>
            </a:r>
            <a:r>
              <a:rPr b="1" i="0" lang="en-US" sz="2400" u="sng" cap="none" strike="noStrike">
                <a:solidFill>
                  <a:srgbClr val="FFFF00"/>
                </a:solidFill>
                <a:latin typeface="Quattrocento"/>
                <a:ea typeface="Quattrocento"/>
                <a:cs typeface="Quattrocento"/>
                <a:sym typeface="Quattrocento"/>
              </a:rPr>
              <a:t>heaven</a:t>
            </a:r>
            <a:r>
              <a:rPr b="0" i="0" lang="en-US" sz="2400" u="none" cap="none" strike="noStrike">
                <a:solidFill>
                  <a:schemeClr val="lt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  <a:p>
            <a:pPr indent="-421640" lvl="0" marL="548640" marR="0" rtl="0" algn="l">
              <a:spcBef>
                <a:spcPts val="560"/>
              </a:spcBef>
              <a:buClr>
                <a:srgbClr val="F9F9F9"/>
              </a:buClr>
              <a:buSzPct val="65000"/>
              <a:buFont typeface="Noto Symbol"/>
              <a:buNone/>
            </a:pPr>
            <a:r>
              <a:t/>
            </a:r>
            <a:endParaRPr b="0" i="0" sz="2800" u="none" cap="none" strike="noStrike">
              <a:solidFill>
                <a:schemeClr val="lt1"/>
              </a:solidFill>
              <a:latin typeface="Quattrocento"/>
              <a:ea typeface="Quattrocento"/>
              <a:cs typeface="Quattrocento"/>
              <a:sym typeface="Quattrocento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86197"/>
            <a:ext cx="4126199" cy="269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99475" y="4485025"/>
            <a:ext cx="3187199" cy="17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pex">
  <a:themeElements>
    <a:clrScheme name="Apex">
      <a:dk1>
        <a:srgbClr val="000000"/>
      </a:dk1>
      <a:lt1>
        <a:srgbClr val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