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Source Code Pro"/>
      <p:regular r:id="rId40"/>
      <p:bold r:id="rId41"/>
    </p:embeddedFont>
    <p:embeddedFont>
      <p:font typeface="Syncopate"/>
      <p:regular r:id="rId42"/>
      <p:bold r:id="rId43"/>
    </p:embeddedFont>
    <p:embeddedFont>
      <p:font typeface="Oswald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regular.fntdata"/><Relationship Id="rId20" Type="http://schemas.openxmlformats.org/officeDocument/2006/relationships/slide" Target="slides/slide16.xml"/><Relationship Id="rId42" Type="http://schemas.openxmlformats.org/officeDocument/2006/relationships/font" Target="fonts/Syncopate-regular.fntdata"/><Relationship Id="rId41" Type="http://schemas.openxmlformats.org/officeDocument/2006/relationships/font" Target="fonts/SourceCodePro-bold.fntdata"/><Relationship Id="rId22" Type="http://schemas.openxmlformats.org/officeDocument/2006/relationships/slide" Target="slides/slide18.xml"/><Relationship Id="rId44" Type="http://schemas.openxmlformats.org/officeDocument/2006/relationships/font" Target="fonts/Oswald-regular.fntdata"/><Relationship Id="rId21" Type="http://schemas.openxmlformats.org/officeDocument/2006/relationships/slide" Target="slides/slide17.xml"/><Relationship Id="rId43" Type="http://schemas.openxmlformats.org/officeDocument/2006/relationships/font" Target="fonts/Syncopate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099" y="2933548"/>
            <a:ext cx="691799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398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rtl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398" cy="126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12000"/>
            </a:lvl1pPr>
            <a:lvl2pPr lvl="1" rtl="0">
              <a:spcBef>
                <a:spcPts val="0"/>
              </a:spcBef>
              <a:defRPr sz="12000"/>
            </a:lvl2pPr>
            <a:lvl3pPr lvl="2" rtl="0">
              <a:spcBef>
                <a:spcPts val="0"/>
              </a:spcBef>
              <a:defRPr sz="12000"/>
            </a:lvl3pPr>
            <a:lvl4pPr lvl="3" rtl="0">
              <a:spcBef>
                <a:spcPts val="0"/>
              </a:spcBef>
              <a:defRPr sz="12000"/>
            </a:lvl4pPr>
            <a:lvl5pPr lvl="4" rtl="0">
              <a:spcBef>
                <a:spcPts val="0"/>
              </a:spcBef>
              <a:defRPr sz="12000"/>
            </a:lvl5pPr>
            <a:lvl6pPr lvl="5" rtl="0">
              <a:spcBef>
                <a:spcPts val="0"/>
              </a:spcBef>
              <a:defRPr sz="12000"/>
            </a:lvl6pPr>
            <a:lvl7pPr lvl="6" rtl="0">
              <a:spcBef>
                <a:spcPts val="0"/>
              </a:spcBef>
              <a:defRPr sz="12000"/>
            </a:lvl7pPr>
            <a:lvl8pPr lvl="7" rtl="0">
              <a:spcBef>
                <a:spcPts val="0"/>
              </a:spcBef>
              <a:defRPr sz="12000"/>
            </a:lvl8pPr>
            <a:lvl9pPr lvl="8" rtl="0">
              <a:spcBef>
                <a:spcPts val="0"/>
              </a:spcBef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398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6"/>
            <a:ext cx="614098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6"/>
            <a:ext cx="614098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898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898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098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400"/>
            </a:lvl4pPr>
            <a:lvl5pPr lvl="4" rtl="0">
              <a:spcBef>
                <a:spcPts val="0"/>
              </a:spcBef>
              <a:defRPr sz="2400"/>
            </a:lvl5pPr>
            <a:lvl6pPr lvl="5" rtl="0">
              <a:spcBef>
                <a:spcPts val="0"/>
              </a:spcBef>
              <a:defRPr sz="2400"/>
            </a:lvl6pPr>
            <a:lvl7pPr lvl="6" rtl="0">
              <a:spcBef>
                <a:spcPts val="0"/>
              </a:spcBef>
              <a:defRPr sz="2400"/>
            </a:lvl7pPr>
            <a:lvl8pPr lvl="7" rtl="0">
              <a:spcBef>
                <a:spcPts val="0"/>
              </a:spcBef>
              <a:defRPr sz="2400"/>
            </a:lvl8pPr>
            <a:lvl9pPr lvl="8" rtl="0"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2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099" cy="4085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198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198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198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09.jpg"/><Relationship Id="rId5" Type="http://schemas.openxmlformats.org/officeDocument/2006/relationships/image" Target="../media/image0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Relationship Id="rId4" Type="http://schemas.openxmlformats.org/officeDocument/2006/relationships/image" Target="../media/image32.jpg"/><Relationship Id="rId5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Relationship Id="rId4" Type="http://schemas.openxmlformats.org/officeDocument/2006/relationships/image" Target="../media/image31.jpg"/><Relationship Id="rId5" Type="http://schemas.openxmlformats.org/officeDocument/2006/relationships/image" Target="../media/image38.png"/><Relationship Id="rId6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Relationship Id="rId4" Type="http://schemas.openxmlformats.org/officeDocument/2006/relationships/image" Target="../media/image32.jpg"/><Relationship Id="rId5" Type="http://schemas.openxmlformats.org/officeDocument/2006/relationships/image" Target="../media/image4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image" Target="../media/image40.jpg"/><Relationship Id="rId5" Type="http://schemas.openxmlformats.org/officeDocument/2006/relationships/image" Target="../media/image39.jpg"/><Relationship Id="rId6" Type="http://schemas.openxmlformats.org/officeDocument/2006/relationships/image" Target="../media/image4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youtube.com/v/tNd5cZ9lbM0" TargetMode="External"/><Relationship Id="rId4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398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AFRICAN MASKS PROJECT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398" cy="126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WORLD STUDIES SY1</a:t>
            </a:r>
            <a:r>
              <a:rPr lang="en"/>
              <a:t>6-17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Symbols and Patterns for your Mask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1" i="1" lang="en"/>
              <a:t>you don’t need all of them and you aren’t limited to these:</a:t>
            </a:r>
            <a:br>
              <a:rPr lang="en"/>
            </a:br>
            <a:r>
              <a:rPr lang="en" sz="1600"/>
              <a:t>-color		</a:t>
            </a:r>
            <a:br>
              <a:rPr lang="en" sz="1600"/>
            </a:br>
            <a:r>
              <a:rPr lang="en" sz="1600"/>
              <a:t>-geometric shapes	</a:t>
            </a:r>
            <a:br>
              <a:rPr lang="en" sz="1600"/>
            </a:br>
            <a:r>
              <a:rPr lang="en" sz="1600"/>
              <a:t>-interlacing crosses	</a:t>
            </a:r>
            <a:br>
              <a:rPr lang="en" sz="1600"/>
            </a:br>
            <a:r>
              <a:rPr lang="en" sz="1600"/>
              <a:t>-animal characteristics (man/nature relationship)	</a:t>
            </a:r>
            <a:br>
              <a:rPr lang="en" sz="1600"/>
            </a:br>
            <a:r>
              <a:rPr lang="en" sz="1600"/>
              <a:t>-patterns: parallel lines, zigzags, curved and spirals lines</a:t>
            </a:r>
            <a:br>
              <a:rPr lang="en" sz="1600"/>
            </a:br>
            <a:r>
              <a:rPr lang="en" sz="1600"/>
              <a:t>-human characteristics (braided hair?)</a:t>
            </a:r>
            <a:br>
              <a:rPr lang="en" sz="1600"/>
            </a:br>
            <a:r>
              <a:rPr lang="en" sz="1600"/>
              <a:t>-Islamic influence (think back to when we studied Muslim art and culture…)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things to consider…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468825"/>
            <a:ext cx="44298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Bold pattern-painted or carved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geometrical and symmetrical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checkerboard grids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Hairstyles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1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Remember…you have to explain WHY you chose your symbols!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00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imgres.png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8973" y="676600"/>
            <a:ext cx="4343400" cy="18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Writing about your mask….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1" y="1873710"/>
            <a:ext cx="5615168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Answer the prompt!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oto Sans Symbols"/>
              <a:buChar char="→"/>
            </a:pPr>
            <a:r>
              <a:rPr lang="en"/>
              <a:t>Pay attention to 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example used in class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oto Sans Symbols"/>
              <a:buChar char="→"/>
            </a:pPr>
            <a:r>
              <a:rPr lang="en"/>
              <a:t>Don’t forget to cite 2 sources in MLA below your paragraph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571725" y="1360500"/>
            <a:ext cx="3875700" cy="82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lg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1" i="0" lang="en" sz="1400" u="sng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Prompt:</a:t>
            </a:r>
            <a:r>
              <a:rPr b="0" i="0" lang="en" sz="14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1" lang="en" sz="14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How does your decorative mask represent a</a:t>
            </a:r>
            <a:r>
              <a:rPr i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historical figure/celebrity</a:t>
            </a:r>
            <a:r>
              <a:rPr b="0" i="1" lang="en" sz="14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?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images.png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416237">
            <a:off x="5981555" y="60595"/>
            <a:ext cx="1826736" cy="2322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137" y="2187300"/>
            <a:ext cx="2606161" cy="278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87300" y="0"/>
            <a:ext cx="8745000" cy="4344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0">
              <a:spcBef>
                <a:spcPts val="0"/>
              </a:spcBef>
              <a:buNone/>
            </a:pPr>
            <a:r>
              <a:rPr lang="en"/>
              <a:t>T</a:t>
            </a:r>
            <a:r>
              <a:rPr lang="en" sz="1700"/>
              <a:t>his decorative mask represents Kurt Cobain, a talented musician,through various shapes, patterns and colors. As lead singer of the 90s grunge band Nirvana, Kurt wrote most of the lyrics to their music and played lead guitar.  </a:t>
            </a:r>
            <a:r>
              <a:rPr b="1" lang="en" sz="1700" u="sng"/>
              <a:t>Black lines</a:t>
            </a:r>
            <a:r>
              <a:rPr lang="en" sz="1700"/>
              <a:t> have been symmetrically added to each side of the mask’s face to represent the guitar. </a:t>
            </a:r>
            <a:r>
              <a:rPr lang="en" sz="1700">
                <a:solidFill>
                  <a:srgbClr val="FF0000"/>
                </a:solidFill>
              </a:rPr>
              <a:t>In addition</a:t>
            </a:r>
            <a:r>
              <a:rPr lang="en" sz="1700"/>
              <a:t> to the black lines, the Buddhist </a:t>
            </a:r>
            <a:r>
              <a:rPr b="1" lang="en" sz="1700" u="sng"/>
              <a:t>wheel of dharma</a:t>
            </a:r>
            <a:r>
              <a:rPr lang="en" sz="1700"/>
              <a:t> is included as the eyes on the mask because Kurt was known to be interested in Buddhist teachings. In fact, he used the Buddhist concept of Nirvana for his band name. </a:t>
            </a:r>
            <a:r>
              <a:rPr lang="en" sz="1700">
                <a:solidFill>
                  <a:srgbClr val="FF0000"/>
                </a:solidFill>
              </a:rPr>
              <a:t>In the end</a:t>
            </a:r>
            <a:r>
              <a:rPr lang="en" sz="1700"/>
              <a:t>, Kurt chose to commit suicide at the age of 27; </a:t>
            </a:r>
            <a:r>
              <a:rPr lang="en" sz="1700">
                <a:solidFill>
                  <a:srgbClr val="FF0000"/>
                </a:solidFill>
              </a:rPr>
              <a:t>A</a:t>
            </a:r>
            <a:r>
              <a:rPr lang="en" sz="1700">
                <a:solidFill>
                  <a:srgbClr val="FF0000"/>
                </a:solidFill>
              </a:rPr>
              <a:t>s a result</a:t>
            </a:r>
            <a:r>
              <a:rPr lang="en" sz="1700"/>
              <a:t>, </a:t>
            </a:r>
            <a:r>
              <a:rPr b="1" lang="en" sz="1700" u="sng"/>
              <a:t>red and white</a:t>
            </a:r>
            <a:r>
              <a:rPr lang="en" sz="1700"/>
              <a:t> </a:t>
            </a:r>
            <a:r>
              <a:rPr b="1" lang="en" sz="1700" u="sng"/>
              <a:t>zig zags</a:t>
            </a:r>
            <a:r>
              <a:rPr lang="en" sz="1700"/>
              <a:t> are utilized near the temples of the mask to represent his death by gunshot wound and heroin </a:t>
            </a:r>
            <a:r>
              <a:rPr lang="en" sz="1700">
                <a:solidFill>
                  <a:srgbClr val="FF0000"/>
                </a:solidFill>
              </a:rPr>
              <a:t>as well as</a:t>
            </a:r>
            <a:r>
              <a:rPr lang="en" sz="1700"/>
              <a:t> the depression he suffered from.  </a:t>
            </a:r>
            <a:r>
              <a:rPr lang="en" sz="1700">
                <a:solidFill>
                  <a:srgbClr val="FF0000"/>
                </a:solidFill>
              </a:rPr>
              <a:t>In brief</a:t>
            </a:r>
            <a:r>
              <a:rPr lang="en" sz="1700"/>
              <a:t>, the inspirational lead singer of Nirvana, Kurt Cobain, can be seen in this mask through the many shapes, patterns and colors that reflect his short life.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263850" y="59800"/>
            <a:ext cx="8520599" cy="454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Transitions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0" y="33877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Transition Words and Phrases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Adding information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also, and, as well, besides, equally important, finally, furthermore, in addition, moreover, then, too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Comparing ideas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like manner, in the same way, likewise, similarly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Conceding a point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agreed, certainly, granted, obviously, of course, to be sure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Contrasting ideas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 the same time, but, conversely, even so, even though, however, in contrast, nevertheless, nonetheless, on the one hand, on the other hand, still, yet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Providing an example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 an illustration, as can be seen by, for example, for instance, in other words, namely, specifically, to illustrate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Relating time and order of ideas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afterward, before, currently, eventually, finally, first, (second, third, fourth, fifth?), immediately, in the future, in the past, later, less important, meanwhile, most important, next, often, sometimes, soon, subsequently, then, today, when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Resulting from the previous idea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accordingly, as a result, consequently, so, thereby, therefore, thus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Showing relative location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adjacent, at the side, between, here, in the back, in the background, in the distance, in the foreground, in the front, nearby, there, to the side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Summarizing ideas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finally, hence, in brief, in conclusion, in short, in summary, that is, that is to say, to sum up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30800" y="1889700"/>
            <a:ext cx="8282398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Let’s check the rubric and discuss due date….</a:t>
            </a:r>
            <a:r>
              <a:rPr b="0" i="1" lang="en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to the rub</a:t>
            </a:r>
            <a:r>
              <a:rPr i="1" lang="en"/>
              <a:t>ric!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556875" y="3797100"/>
            <a:ext cx="43704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Due:  Monday, December 19th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30800" y="1889700"/>
            <a:ext cx="8282398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Let’s look at examples more closely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- BIOMBO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311700" y="1418500"/>
            <a:ext cx="5093400" cy="3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carved from wood and colored with red "tukula" powder, a dye made from a tree.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eyes are a typical coffee bean shape.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triangular checkerboard design is used to decorate the eyebrows and the planes of the face.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three forms at the back of the head represent the Biombo hairstyle.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Feathers are often attached to the top of Biombo masks.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Biombo masks are usually worn during tribal</a:t>
            </a:r>
            <a:b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rituals and ceremonies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7425" y="0"/>
            <a:ext cx="3532016" cy="5143499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Baule </a:t>
            </a:r>
            <a:b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97" name="Shape 197"/>
          <p:cNvSpPr txBox="1"/>
          <p:nvPr/>
        </p:nvSpPr>
        <p:spPr>
          <a:xfrm>
            <a:off x="473568" y="1381975"/>
            <a:ext cx="5093400" cy="3102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Used during harvest festivals and to honor important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visitors, at funerals for important people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Circle face = life-giving force of the sun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Horns = buffalo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Material= wood, two holes for eyes for the wearer to see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Geometric shape = rectangular mouth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Symmetrical </a:t>
            </a:r>
          </a:p>
        </p:txBody>
      </p:sp>
      <p:pic>
        <p:nvPicPr>
          <p:cNvPr descr="baule.jpg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298" y="0"/>
            <a:ext cx="304800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Bwa</a:t>
            </a:r>
            <a:b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04" name="Shape 204"/>
          <p:cNvSpPr txBox="1"/>
          <p:nvPr/>
        </p:nvSpPr>
        <p:spPr>
          <a:xfrm>
            <a:off x="473566" y="1319723"/>
            <a:ext cx="4648741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Those who wear this thought to have special powers (based on birds who are thought to possess magical powers)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Shapes = circle at one end and crescent moon at the other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Wearer would look through the mouth hole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Eyes = owl 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Nose = hornbill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Geometric patterns and symmetry 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Used to celebrate boys’ initiation into adulthood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wa.jpg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219" y="0"/>
            <a:ext cx="274778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944" y="206354"/>
            <a:ext cx="883626" cy="111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zu-in-real-life-zazu-30983539-120-118.jpg"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2308" y="1481575"/>
            <a:ext cx="1172896" cy="115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30800" y="1889700"/>
            <a:ext cx="8282398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Why?</a:t>
            </a:r>
          </a:p>
        </p:txBody>
      </p:sp>
      <p:sp>
        <p:nvSpPr>
          <p:cNvPr id="69" name="Shape 69"/>
          <p:cNvSpPr/>
          <p:nvPr/>
        </p:nvSpPr>
        <p:spPr>
          <a:xfrm>
            <a:off x="838542" y="257907"/>
            <a:ext cx="5017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(writing):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1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produce clear and coherent writing in which I answer a prompt in grade-level and academic language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638185" y="3921025"/>
            <a:ext cx="3126599" cy="4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Cross-curricular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ART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838550" y="3921023"/>
            <a:ext cx="3698099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Studies Content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local culture and material culture (items produced by people)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Dan</a:t>
            </a:r>
            <a:b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13" name="Shape 213"/>
          <p:cNvSpPr txBox="1"/>
          <p:nvPr/>
        </p:nvSpPr>
        <p:spPr>
          <a:xfrm>
            <a:off x="311701" y="1319723"/>
            <a:ext cx="5784299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forehead, pouting mouth, pointy chin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Scarification marks (this one splits the forehead and nose)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Carved into wood and stained with brown dye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500">
                <a:solidFill>
                  <a:srgbClr val="666666"/>
                </a:solidFill>
                <a:highlight>
                  <a:srgbClr val="FFFFFF"/>
                </a:highlight>
              </a:rPr>
              <a:t>ac</a:t>
            </a: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red objects-used for protection and channel of communication with the spirit world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dancers wear these masks, they become the spirit</a:t>
            </a:r>
          </a:p>
        </p:txBody>
      </p:sp>
      <p:pic>
        <p:nvPicPr>
          <p:cNvPr descr="dan.jpg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28328"/>
            <a:ext cx="3048000" cy="48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Goma</a:t>
            </a:r>
            <a:b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20" name="Shape 220"/>
          <p:cNvSpPr txBox="1"/>
          <p:nvPr/>
        </p:nvSpPr>
        <p:spPr>
          <a:xfrm>
            <a:off x="311701" y="1319723"/>
            <a:ext cx="5784299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Used in Central Africa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Geometric shapes on the planes of the face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Symmetry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Triangular pattern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ma.jpg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6953"/>
            <a:ext cx="3048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Kota</a:t>
            </a:r>
            <a:b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27" name="Shape 227"/>
          <p:cNvSpPr txBox="1"/>
          <p:nvPr/>
        </p:nvSpPr>
        <p:spPr>
          <a:xfrm>
            <a:off x="311701" y="1319723"/>
            <a:ext cx="5784299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Carved in wood and covered in brass or copper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Stylized heads with oval faces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Convex surface for boys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Concave surface for girls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 have faces on both sides of the head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 to communicate with ancestor to get assistance with their troubles in life 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ta.jpg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72500"/>
            <a:ext cx="3048000" cy="430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Ligbi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11701" y="1319723"/>
            <a:ext cx="5784299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Mask used to celebrate Islamic holidays, especially at the end of Ramadan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Dancers who wear them are noted for elegant, synchronized movements (in sync!)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Long face with wings on both sides (symmetry)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Eyes are shaded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Rectangular mouth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Human and animal forms combined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Makeup and jewelry are used to decorate the masks during celebration </a:t>
            </a:r>
          </a:p>
        </p:txBody>
      </p:sp>
      <p:pic>
        <p:nvPicPr>
          <p:cNvPr descr="kwele.jpg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80975"/>
            <a:ext cx="304800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Lulua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11701" y="1319723"/>
            <a:ext cx="5784299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Lulua were famous for decorating their bodies with intricate scarification and tattoos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Represented both of these in their masks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Carved with geometric patterns and colored with reddish dye and pigment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Pointed form on the top of the head = Lulua hairstyle</a:t>
            </a:r>
          </a:p>
          <a:p>
            <a:pPr indent="-6350" lvl="0" marL="133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ulua.jpg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989" y="87153"/>
            <a:ext cx="3048000" cy="50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Lwalwa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11701" y="1319723"/>
            <a:ext cx="5784299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“mvondo” mask = worn by men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Simple geometric forms for features of the face</a:t>
            </a:r>
          </a:p>
          <a:p>
            <a:pPr indent="-330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Eyes-rectangles nose-long, flat triangle ears-small bumps</a:t>
            </a:r>
          </a:p>
          <a:p>
            <a:pPr indent="-330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Chin-pointed</a:t>
            </a:r>
          </a:p>
          <a:p>
            <a:pPr indent="-330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Wood and dyed with fruit from mukula tree</a:t>
            </a:r>
          </a:p>
          <a:p>
            <a:pPr indent="-330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Worn during celebrations, especially during initiation of young men into adulthood</a:t>
            </a:r>
          </a:p>
        </p:txBody>
      </p:sp>
      <p:pic>
        <p:nvPicPr>
          <p:cNvPr descr="lwalwa.jpg"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898" y="273905"/>
            <a:ext cx="3306100" cy="454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Pende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311701" y="1319723"/>
            <a:ext cx="4245513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Combines human and animal (buffalo) features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Carved triangular grids painted light and dark to make a checkerboard effect </a:t>
            </a:r>
          </a:p>
        </p:txBody>
      </p:sp>
      <p:pic>
        <p:nvPicPr>
          <p:cNvPr descr="pende.jpg"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5960" y="1195662"/>
            <a:ext cx="40005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Punu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11701" y="1319723"/>
            <a:ext cx="5229173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Ideal beauty of Punu women (but only carved by men)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hairstyle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Diamond-shaped scarification marks on forehead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Hairstyle suggests wealth (not flattened by carrying goods on her head)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Sometimes painted white with kaolin clay to represent the spirits of dead ancestors during funerals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Adorned with jewelry </a:t>
            </a:r>
          </a:p>
        </p:txBody>
      </p:sp>
      <p:pic>
        <p:nvPicPr>
          <p:cNvPr descr="punu.jpg"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298" y="211654"/>
            <a:ext cx="304800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2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AFRICAN MASKS – Senufo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11701" y="1319723"/>
            <a:ext cx="5229173" cy="31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Human and animal features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Help the wearer in  communication between the living and the dead ancestors</a:t>
            </a: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Used in celebration and rites in the Poro society, patriarchal society that educated young men in the responsibilities necessary for adulthood</a:t>
            </a:r>
          </a:p>
        </p:txBody>
      </p:sp>
      <p:pic>
        <p:nvPicPr>
          <p:cNvPr descr="senufo.jpg"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648" y="556399"/>
            <a:ext cx="3048000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</a:t>
            </a:r>
          </a:p>
        </p:txBody>
      </p:sp>
      <p:pic>
        <p:nvPicPr>
          <p:cNvPr descr="teke.jpg"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3841" y="1354737"/>
            <a:ext cx="2968457" cy="363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yo.jpg" id="277" name="Shape 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0" y="1354737"/>
            <a:ext cx="2644626" cy="363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hure.jpg" id="278" name="Shape 2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2992" y="1354737"/>
            <a:ext cx="2562395" cy="365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30800" y="1889700"/>
            <a:ext cx="8282398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What will I do?</a:t>
            </a:r>
          </a:p>
        </p:txBody>
      </p:sp>
      <p:sp>
        <p:nvSpPr>
          <p:cNvPr id="77" name="Shape 77"/>
          <p:cNvSpPr/>
          <p:nvPr/>
        </p:nvSpPr>
        <p:spPr>
          <a:xfrm>
            <a:off x="2116739" y="233753"/>
            <a:ext cx="5376284" cy="4708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b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simple text to determine main idea and supporting details of a text</a:t>
            </a:r>
            <a:b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coherent paragraph that explains the mask you create</a:t>
            </a:r>
            <a:b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mask that represents a </a:t>
            </a:r>
            <a:r>
              <a:rPr lang="en" sz="2000"/>
              <a:t>historical person/celebrity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 </a:t>
            </a:r>
          </a:p>
        </p:txBody>
      </p:sp>
      <p:pic>
        <p:nvPicPr>
          <p:cNvPr descr="69.jpg"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517" y="1243991"/>
            <a:ext cx="2211013" cy="3565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jpg" id="285" name="Shape 2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2073" y="1243991"/>
            <a:ext cx="2864197" cy="3571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.jpg" id="286" name="Shape 2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867" y="1243991"/>
            <a:ext cx="2644211" cy="358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examples….</a:t>
            </a:r>
          </a:p>
        </p:txBody>
      </p:sp>
      <p:pic>
        <p:nvPicPr>
          <p:cNvPr descr="40.jpg"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5971" y="103375"/>
            <a:ext cx="2532863" cy="4899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rican-mask-design-step-14.jpg" id="293" name="Shape 293"/>
          <p:cNvPicPr preferRelativeResize="0"/>
          <p:nvPr/>
        </p:nvPicPr>
        <p:blipFill rotWithShape="1">
          <a:blip r:embed="rId4">
            <a:alphaModFix/>
          </a:blip>
          <a:srcRect b="16698" l="0" r="0" t="16612"/>
          <a:stretch/>
        </p:blipFill>
        <p:spPr>
          <a:xfrm>
            <a:off x="2348386" y="1606079"/>
            <a:ext cx="3048000" cy="2898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294" name="Shape 294"/>
          <p:cNvPicPr preferRelativeResize="0"/>
          <p:nvPr/>
        </p:nvPicPr>
        <p:blipFill rotWithShape="1">
          <a:blip r:embed="rId5">
            <a:alphaModFix/>
          </a:blip>
          <a:srcRect b="0" l="19607" r="17816" t="0"/>
          <a:stretch/>
        </p:blipFill>
        <p:spPr>
          <a:xfrm>
            <a:off x="560312" y="1647375"/>
            <a:ext cx="1788074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examples….</a:t>
            </a:r>
          </a:p>
        </p:txBody>
      </p:sp>
      <p:pic>
        <p:nvPicPr>
          <p:cNvPr descr="imgres.jpg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245" y="1105998"/>
            <a:ext cx="2170157" cy="403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301" name="Shape 301"/>
          <p:cNvPicPr preferRelativeResize="0"/>
          <p:nvPr/>
        </p:nvPicPr>
        <p:blipFill rotWithShape="1">
          <a:blip r:embed="rId4">
            <a:alphaModFix/>
          </a:blip>
          <a:srcRect b="0" l="24867" r="27529" t="0"/>
          <a:stretch/>
        </p:blipFill>
        <p:spPr>
          <a:xfrm>
            <a:off x="6848272" y="1225895"/>
            <a:ext cx="1668487" cy="3504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302" name="Shape 3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8946" y="1014241"/>
            <a:ext cx="2839010" cy="3816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.jpg" id="307" name="Shape 307"/>
          <p:cNvPicPr preferRelativeResize="0"/>
          <p:nvPr/>
        </p:nvPicPr>
        <p:blipFill rotWithShape="1">
          <a:blip r:embed="rId3">
            <a:alphaModFix/>
          </a:blip>
          <a:srcRect b="0" l="7758" r="14015" t="0"/>
          <a:stretch/>
        </p:blipFill>
        <p:spPr>
          <a:xfrm>
            <a:off x="5515971" y="2034119"/>
            <a:ext cx="2104287" cy="263279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examples….</a:t>
            </a:r>
          </a:p>
        </p:txBody>
      </p:sp>
      <p:pic>
        <p:nvPicPr>
          <p:cNvPr descr="images.jpg" id="309" name="Shape 3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1000" y="314982"/>
            <a:ext cx="2257120" cy="225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310" name="Shape 310"/>
          <p:cNvPicPr preferRelativeResize="0"/>
          <p:nvPr/>
        </p:nvPicPr>
        <p:blipFill rotWithShape="1">
          <a:blip r:embed="rId5">
            <a:alphaModFix/>
          </a:blip>
          <a:srcRect b="0" l="25811" r="27618" t="0"/>
          <a:stretch/>
        </p:blipFill>
        <p:spPr>
          <a:xfrm>
            <a:off x="7396134" y="-164002"/>
            <a:ext cx="1436165" cy="3083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311" name="Shape 3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00" y="2203114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examples….</a:t>
            </a:r>
          </a:p>
        </p:txBody>
      </p:sp>
      <p:pic>
        <p:nvPicPr>
          <p:cNvPr descr="imgres.jpg"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898" y="1418354"/>
            <a:ext cx="2489199" cy="326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res.jpg" id="318" name="Shape 318"/>
          <p:cNvPicPr preferRelativeResize="0"/>
          <p:nvPr/>
        </p:nvPicPr>
        <p:blipFill rotWithShape="1">
          <a:blip r:embed="rId4">
            <a:alphaModFix/>
          </a:blip>
          <a:srcRect b="0" l="24032" r="26729" t="0"/>
          <a:stretch/>
        </p:blipFill>
        <p:spPr>
          <a:xfrm>
            <a:off x="6753957" y="659862"/>
            <a:ext cx="1800157" cy="3655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319" name="Shape 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470" y="1244051"/>
            <a:ext cx="2235199" cy="36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examples….</a:t>
            </a:r>
          </a:p>
        </p:txBody>
      </p:sp>
      <p:pic>
        <p:nvPicPr>
          <p:cNvPr descr="images.jpg"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4729"/>
          <a:stretch/>
        </p:blipFill>
        <p:spPr>
          <a:xfrm>
            <a:off x="2719421" y="1008466"/>
            <a:ext cx="2032000" cy="3799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rl.jpg"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2946" y="1273246"/>
            <a:ext cx="2197100" cy="370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rica_Kuba_People_of_Zaire_Shene_Malula_African_Mask.jpg" id="327" name="Shape 3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3696" y="1748323"/>
            <a:ext cx="1748019" cy="247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219478_1.jpg" id="328" name="Shape 3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00" y="2267650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Part 1: Reading Comprehension</a:t>
            </a: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37381" y="1269621"/>
            <a:ext cx="5837418" cy="1556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→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Read the following text</a:t>
            </a:r>
            <a:r>
              <a:rPr b="1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and answer the questions that follow </a:t>
            </a:r>
          </a:p>
          <a:p>
            <a:pPr indent="-34290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You will be reading information about African Masks.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→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Look for main ideas and supporting details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→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Unfamiliar vocab has been defined for you if needed, examples have been provided to illustrate vocab words</a:t>
            </a:r>
          </a:p>
        </p:txBody>
      </p:sp>
      <p:pic>
        <p:nvPicPr>
          <p:cNvPr descr="how-to-increase-reading-comprehension-in-adults.jpg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798" y="1443220"/>
            <a:ext cx="28574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746525" y="4108575"/>
            <a:ext cx="3238199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</a:pPr>
            <a:r>
              <a:t/>
            </a:r>
            <a:endParaRPr sz="2400"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Part 2: Creation and Writing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458260"/>
            <a:ext cx="3999899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Mask Requirements:</a:t>
            </a: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Create a design for your own mask. It must include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-3 patterns or symbols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-use of color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-no visible pencil marks</a:t>
            </a:r>
            <a:r>
              <a:rPr lang="en"/>
              <a:t> (</a:t>
            </a: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outlined in marker/colored pencil/crayon)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832400" y="249302"/>
            <a:ext cx="3999899" cy="3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Written Requirement</a:t>
            </a: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 Write 1 paragraph (</a:t>
            </a:r>
            <a:r>
              <a:rPr lang="en"/>
              <a:t>8 </a:t>
            </a: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sentences) about whom the mask celebrates and what it represents. Answer the prompt below.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-Fully answer the prompt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</a:t>
            </a:r>
            <a:r>
              <a:rPr b="1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Explain</a:t>
            </a: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3 symbols, marks, color, shaped used on your mask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-Include a topic sentence, conclusion, and 3 </a:t>
            </a:r>
            <a:r>
              <a:rPr lang="en"/>
              <a:t>supporting details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-Use transition words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-Use grade-level vocabulary </a:t>
            </a:r>
            <a:b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-Double-check your </a:t>
            </a:r>
            <a:r>
              <a:rPr lang="en"/>
              <a:t>grammar!</a:t>
            </a:r>
            <a:r>
              <a:rPr b="0" i="0" lang="en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737850" y="1622116"/>
            <a:ext cx="3999899" cy="757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lg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b="1" i="0" lang="en" sz="1400" u="sng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Prompt:</a:t>
            </a:r>
            <a:r>
              <a:rPr b="0" i="0" lang="en" sz="14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1" lang="en" sz="14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How does your decorative mask represent a </a:t>
            </a:r>
            <a:r>
              <a:rPr i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historical figure/celebrity</a:t>
            </a:r>
            <a:r>
              <a:rPr b="0" i="1" lang="en" sz="14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?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2135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 Brainstorm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82475" y="1248312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-Draw a web graphic organizer in the space provided with 10 outside circles.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-Include the person’s name in the middle circle.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-Include at least 3 adjectives, 3 colors, 3 hobbies, and 1 animal that help to describe the person you are creating the mask about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-For more detailed brainstorming, create additional circles off of the main ones to provide explanations</a:t>
            </a:r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846" y="927250"/>
            <a:ext cx="3931249" cy="37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639600" y="2016737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Creative</a:t>
            </a:r>
          </a:p>
        </p:txBody>
      </p:sp>
      <p:sp>
        <p:nvSpPr>
          <p:cNvPr id="109" name="Shape 109"/>
          <p:cNvSpPr/>
          <p:nvPr/>
        </p:nvSpPr>
        <p:spPr>
          <a:xfrm>
            <a:off x="4115400" y="310575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</a:t>
            </a:r>
          </a:p>
        </p:txBody>
      </p:sp>
      <p:sp>
        <p:nvSpPr>
          <p:cNvPr id="110" name="Shape 110"/>
          <p:cNvSpPr/>
          <p:nvPr/>
        </p:nvSpPr>
        <p:spPr>
          <a:xfrm>
            <a:off x="460150" y="3238950"/>
            <a:ext cx="2064300" cy="129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Misunderstood</a:t>
            </a:r>
          </a:p>
        </p:txBody>
      </p:sp>
      <p:sp>
        <p:nvSpPr>
          <p:cNvPr id="111" name="Shape 111"/>
          <p:cNvSpPr/>
          <p:nvPr/>
        </p:nvSpPr>
        <p:spPr>
          <a:xfrm>
            <a:off x="965750" y="1011775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Attention Seeking</a:t>
            </a:r>
          </a:p>
        </p:txBody>
      </p:sp>
      <p:sp>
        <p:nvSpPr>
          <p:cNvPr id="112" name="Shape 112"/>
          <p:cNvSpPr/>
          <p:nvPr/>
        </p:nvSpPr>
        <p:spPr>
          <a:xfrm>
            <a:off x="2725100" y="3453425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Filmmaking </a:t>
            </a:r>
          </a:p>
        </p:txBody>
      </p:sp>
      <p:sp>
        <p:nvSpPr>
          <p:cNvPr id="113" name="Shape 113"/>
          <p:cNvSpPr/>
          <p:nvPr/>
        </p:nvSpPr>
        <p:spPr>
          <a:xfrm>
            <a:off x="4631237" y="3367600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Music</a:t>
            </a:r>
          </a:p>
        </p:txBody>
      </p:sp>
      <p:sp>
        <p:nvSpPr>
          <p:cNvPr id="114" name="Shape 114"/>
          <p:cNvSpPr/>
          <p:nvPr/>
        </p:nvSpPr>
        <p:spPr>
          <a:xfrm>
            <a:off x="6336750" y="2938500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</a:t>
            </a:r>
          </a:p>
        </p:txBody>
      </p:sp>
      <p:sp>
        <p:nvSpPr>
          <p:cNvPr id="115" name="Shape 115"/>
          <p:cNvSpPr/>
          <p:nvPr/>
        </p:nvSpPr>
        <p:spPr>
          <a:xfrm>
            <a:off x="6233425" y="1727362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Black</a:t>
            </a:r>
          </a:p>
        </p:txBody>
      </p:sp>
      <p:sp>
        <p:nvSpPr>
          <p:cNvPr id="116" name="Shape 116"/>
          <p:cNvSpPr/>
          <p:nvPr/>
        </p:nvSpPr>
        <p:spPr>
          <a:xfrm>
            <a:off x="6233425" y="390325"/>
            <a:ext cx="1705500" cy="11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White	</a:t>
            </a:r>
          </a:p>
        </p:txBody>
      </p:sp>
      <p:sp>
        <p:nvSpPr>
          <p:cNvPr id="117" name="Shape 117"/>
          <p:cNvSpPr/>
          <p:nvPr/>
        </p:nvSpPr>
        <p:spPr>
          <a:xfrm>
            <a:off x="2964375" y="1506411"/>
            <a:ext cx="2896500" cy="18612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Kurt Cobain</a:t>
            </a:r>
          </a:p>
        </p:txBody>
      </p:sp>
      <p:sp>
        <p:nvSpPr>
          <p:cNvPr id="118" name="Shape 118"/>
          <p:cNvSpPr/>
          <p:nvPr/>
        </p:nvSpPr>
        <p:spPr>
          <a:xfrm>
            <a:off x="4957175" y="278275"/>
            <a:ext cx="1053600" cy="733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Blood</a:t>
            </a:r>
          </a:p>
        </p:txBody>
      </p:sp>
      <p:sp>
        <p:nvSpPr>
          <p:cNvPr id="119" name="Shape 119"/>
          <p:cNvSpPr/>
          <p:nvPr/>
        </p:nvSpPr>
        <p:spPr>
          <a:xfrm>
            <a:off x="7265050" y="184250"/>
            <a:ext cx="1053600" cy="921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Heroin</a:t>
            </a:r>
          </a:p>
        </p:txBody>
      </p:sp>
      <p:sp>
        <p:nvSpPr>
          <p:cNvPr id="120" name="Shape 120"/>
          <p:cNvSpPr/>
          <p:nvPr/>
        </p:nvSpPr>
        <p:spPr>
          <a:xfrm>
            <a:off x="7579925" y="2016900"/>
            <a:ext cx="1705500" cy="921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Depression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7452900" y="3641675"/>
            <a:ext cx="1379400" cy="733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Macabre</a:t>
            </a:r>
          </a:p>
        </p:txBody>
      </p:sp>
      <p:sp>
        <p:nvSpPr>
          <p:cNvPr id="122" name="Shape 122"/>
          <p:cNvSpPr/>
          <p:nvPr/>
        </p:nvSpPr>
        <p:spPr>
          <a:xfrm>
            <a:off x="2376000" y="216525"/>
            <a:ext cx="1705500" cy="129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Cat</a:t>
            </a:r>
          </a:p>
        </p:txBody>
      </p:sp>
      <p:sp>
        <p:nvSpPr>
          <p:cNvPr id="123" name="Shape 123"/>
          <p:cNvSpPr/>
          <p:nvPr/>
        </p:nvSpPr>
        <p:spPr>
          <a:xfrm>
            <a:off x="5315562" y="3862225"/>
            <a:ext cx="1379400" cy="921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Grunge</a:t>
            </a:r>
          </a:p>
        </p:txBody>
      </p:sp>
      <p:sp>
        <p:nvSpPr>
          <p:cNvPr id="124" name="Shape 124"/>
          <p:cNvSpPr/>
          <p:nvPr/>
        </p:nvSpPr>
        <p:spPr>
          <a:xfrm>
            <a:off x="134612" y="4048500"/>
            <a:ext cx="1705500" cy="11100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Pain </a:t>
            </a:r>
          </a:p>
        </p:txBody>
      </p:sp>
      <p:sp>
        <p:nvSpPr>
          <p:cNvPr id="125" name="Shape 125"/>
          <p:cNvSpPr/>
          <p:nvPr/>
        </p:nvSpPr>
        <p:spPr>
          <a:xfrm>
            <a:off x="1258873" y="4216125"/>
            <a:ext cx="1379399" cy="921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Drug Addict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Kurt Cobain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I'm on my time with everyone I have very bad posture  I sit and drink Pennyroyal Tea Distill the life that's inside of me I sit and drink Pennyroyal Tea I'm anemic royalty  Give me a Leonard Cohen afterworld So I can sigh eternally  I'm so tired I can't sleep I'm anemic royalty I'm a liar and a thief I'm anemic royalty  I'm on warm milk and laxatives Cherry flavored antacids  I sit and drink Pennyroyal Tea Distill the life that's inside of me I sit and drink Pennyroyal Tea I'm anemic royalty ____________________________  i do not own this video" id="133" name="Shape 133" title="Nirvana - Pennyroyal Tea [Unplugged In New York, Lyrics, 1993 HD]">
            <a:hlinkClick r:id="rId3"/>
          </p:cNvPr>
          <p:cNvSpPr/>
          <p:nvPr/>
        </p:nvSpPr>
        <p:spPr>
          <a:xfrm>
            <a:off x="311700" y="13042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Making your mask….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365325"/>
            <a:ext cx="5895899" cy="341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→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We provide a space for you to </a:t>
            </a:r>
            <a:r>
              <a:rPr lang="en"/>
              <a:t>create a rough draft of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your mask: </a:t>
            </a:r>
            <a:r>
              <a:rPr lang="en"/>
              <a:t>Use the ideas from your web brainstorm and incorporate them in your mask!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Source Code Pro"/>
              <a:buNone/>
            </a:pP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</a:p>
        </p:txBody>
      </p:sp>
      <p:pic>
        <p:nvPicPr>
          <p:cNvPr descr="imgres.jpg" id="140" name="Shape 140"/>
          <p:cNvPicPr preferRelativeResize="0"/>
          <p:nvPr/>
        </p:nvPicPr>
        <p:blipFill rotWithShape="1">
          <a:blip r:embed="rId3">
            <a:alphaModFix amt="70000"/>
          </a:blip>
          <a:srcRect b="0" l="18952" r="18746" t="0"/>
          <a:stretch/>
        </p:blipFill>
        <p:spPr>
          <a:xfrm>
            <a:off x="6503275" y="1282650"/>
            <a:ext cx="2003400" cy="32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