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4F41BB-365A-904C-B975-A49ED102DF60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9715BC-8212-694E-BF6E-632D7B8BDF04}">
      <dgm:prSet phldrT="[Text]" custT="1"/>
      <dgm:spPr/>
      <dgm:t>
        <a:bodyPr/>
        <a:lstStyle/>
        <a:p>
          <a:r>
            <a:rPr lang="en-US" sz="2400" dirty="0" smtClean="0"/>
            <a:t>Medieval Society</a:t>
          </a:r>
          <a:endParaRPr lang="en-US" sz="2400" dirty="0"/>
        </a:p>
      </dgm:t>
    </dgm:pt>
    <dgm:pt modelId="{CD3B729E-F7D4-CB4F-A789-2E0736F2E4E6}" type="parTrans" cxnId="{F4174663-4BBA-2341-9A8B-02CBB7BCA5BE}">
      <dgm:prSet/>
      <dgm:spPr/>
      <dgm:t>
        <a:bodyPr/>
        <a:lstStyle/>
        <a:p>
          <a:endParaRPr lang="en-US"/>
        </a:p>
      </dgm:t>
    </dgm:pt>
    <dgm:pt modelId="{03108C6D-650B-8744-A2A6-F901EF5152C9}" type="sibTrans" cxnId="{F4174663-4BBA-2341-9A8B-02CBB7BCA5BE}">
      <dgm:prSet/>
      <dgm:spPr/>
      <dgm:t>
        <a:bodyPr/>
        <a:lstStyle/>
        <a:p>
          <a:endParaRPr lang="en-US"/>
        </a:p>
      </dgm:t>
    </dgm:pt>
    <dgm:pt modelId="{CCBDCC90-13C0-7A47-8F7B-D4C78422BF31}">
      <dgm:prSet phldrT="[Text]" custT="1"/>
      <dgm:spPr/>
      <dgm:t>
        <a:bodyPr/>
        <a:lstStyle/>
        <a:p>
          <a:pPr algn="ctr"/>
          <a:endParaRPr lang="en-US" sz="2800" dirty="0" smtClean="0"/>
        </a:p>
        <a:p>
          <a:pPr algn="ctr"/>
          <a:r>
            <a:rPr lang="en-US" sz="2800" dirty="0" smtClean="0"/>
            <a:t>Economic System: Manors</a:t>
          </a:r>
        </a:p>
        <a:p>
          <a:pPr algn="l"/>
          <a:r>
            <a:rPr lang="en-US" sz="2400" dirty="0" smtClean="0"/>
            <a:t>Lord’s estate</a:t>
          </a:r>
        </a:p>
        <a:p>
          <a:pPr algn="l"/>
          <a:r>
            <a:rPr lang="en-US" sz="2400" dirty="0" smtClean="0"/>
            <a:t>Set of rights and obligations between serfs and lords</a:t>
          </a:r>
        </a:p>
        <a:p>
          <a:pPr algn="l"/>
          <a:r>
            <a:rPr lang="en-US" sz="2400" dirty="0" smtClean="0"/>
            <a:t>Self-sufficient community producing a variety of goods</a:t>
          </a:r>
        </a:p>
      </dgm:t>
    </dgm:pt>
    <dgm:pt modelId="{07814B89-D163-5246-85D4-67A793CD6B29}" type="parTrans" cxnId="{BB6BA012-E81F-B945-A8AB-4771559C6F31}">
      <dgm:prSet/>
      <dgm:spPr/>
      <dgm:t>
        <a:bodyPr/>
        <a:lstStyle/>
        <a:p>
          <a:endParaRPr lang="en-US"/>
        </a:p>
      </dgm:t>
    </dgm:pt>
    <dgm:pt modelId="{D12983CC-CC4D-B149-A31C-33FDB62B1984}" type="sibTrans" cxnId="{BB6BA012-E81F-B945-A8AB-4771559C6F31}">
      <dgm:prSet/>
      <dgm:spPr/>
      <dgm:t>
        <a:bodyPr/>
        <a:lstStyle/>
        <a:p>
          <a:endParaRPr lang="en-US"/>
        </a:p>
      </dgm:t>
    </dgm:pt>
    <dgm:pt modelId="{447CE67A-EA4E-1746-83AD-DBF2A12B0536}">
      <dgm:prSet phldrT="[Text]" custT="1"/>
      <dgm:spPr/>
      <dgm:t>
        <a:bodyPr/>
        <a:lstStyle/>
        <a:p>
          <a:pPr algn="ctr"/>
          <a:endParaRPr lang="en-US" sz="2800" dirty="0" smtClean="0"/>
        </a:p>
        <a:p>
          <a:pPr algn="ctr"/>
          <a:r>
            <a:rPr lang="en-US" sz="2800" dirty="0" smtClean="0"/>
            <a:t>Code of Behavior: Chivalry</a:t>
          </a:r>
        </a:p>
        <a:p>
          <a:pPr algn="l"/>
          <a:r>
            <a:rPr lang="en-US" sz="2400" dirty="0" smtClean="0"/>
            <a:t>Displays of courage and valor in combat</a:t>
          </a:r>
        </a:p>
        <a:p>
          <a:pPr algn="l"/>
          <a:r>
            <a:rPr lang="en-US" sz="2400" dirty="0" smtClean="0"/>
            <a:t>Respect toward women</a:t>
          </a:r>
        </a:p>
        <a:p>
          <a:pPr algn="l"/>
          <a:r>
            <a:rPr lang="en-US" sz="2400" dirty="0" smtClean="0"/>
            <a:t>Devotion to feudal lord and heavenly lord</a:t>
          </a:r>
        </a:p>
      </dgm:t>
    </dgm:pt>
    <dgm:pt modelId="{E0E4A1B6-32EB-5945-B6AD-D6DAC86B7218}" type="parTrans" cxnId="{D93671E3-D917-F64C-B4DC-2A6EC0E878EC}">
      <dgm:prSet/>
      <dgm:spPr/>
      <dgm:t>
        <a:bodyPr/>
        <a:lstStyle/>
        <a:p>
          <a:endParaRPr lang="en-US"/>
        </a:p>
      </dgm:t>
    </dgm:pt>
    <dgm:pt modelId="{19504FD1-421E-8C43-BB23-B8FFA60D1C15}" type="sibTrans" cxnId="{D93671E3-D917-F64C-B4DC-2A6EC0E878EC}">
      <dgm:prSet/>
      <dgm:spPr/>
      <dgm:t>
        <a:bodyPr/>
        <a:lstStyle/>
        <a:p>
          <a:endParaRPr lang="en-US"/>
        </a:p>
      </dgm:t>
    </dgm:pt>
    <dgm:pt modelId="{E2245A83-F7AC-D14C-9FE2-159B0848864C}">
      <dgm:prSet phldrT="[Text]" custT="1"/>
      <dgm:spPr/>
      <dgm:t>
        <a:bodyPr/>
        <a:lstStyle/>
        <a:p>
          <a:pPr algn="ctr"/>
          <a:r>
            <a:rPr lang="en-US" sz="2800" dirty="0" smtClean="0"/>
            <a:t>Belief System: The Church</a:t>
          </a:r>
        </a:p>
        <a:p>
          <a:pPr algn="l"/>
          <a:r>
            <a:rPr lang="en-US" sz="2400" dirty="0" smtClean="0"/>
            <a:t>Power over people’s everyday lives</a:t>
          </a:r>
        </a:p>
        <a:p>
          <a:pPr algn="l"/>
          <a:r>
            <a:rPr lang="en-US" sz="2400" dirty="0" smtClean="0"/>
            <a:t>Unifying force of Christian faith</a:t>
          </a:r>
        </a:p>
        <a:p>
          <a:pPr algn="l"/>
          <a:r>
            <a:rPr lang="en-US" sz="2400" dirty="0" smtClean="0"/>
            <a:t>Involvement in political affairs</a:t>
          </a:r>
        </a:p>
        <a:p>
          <a:pPr algn="l"/>
          <a:endParaRPr lang="en-US" sz="2400" dirty="0" smtClean="0"/>
        </a:p>
        <a:p>
          <a:pPr algn="l"/>
          <a:endParaRPr lang="en-US" sz="2400" dirty="0" smtClean="0"/>
        </a:p>
      </dgm:t>
    </dgm:pt>
    <dgm:pt modelId="{F326682E-7548-7641-A718-EC1E31677873}" type="parTrans" cxnId="{FE9ECE2A-7B84-3F4B-ACA6-4BEB309C705C}">
      <dgm:prSet/>
      <dgm:spPr/>
      <dgm:t>
        <a:bodyPr/>
        <a:lstStyle/>
        <a:p>
          <a:endParaRPr lang="en-US"/>
        </a:p>
      </dgm:t>
    </dgm:pt>
    <dgm:pt modelId="{D61B2EDD-3988-B940-AE11-DAAE82B1BF9B}" type="sibTrans" cxnId="{FE9ECE2A-7B84-3F4B-ACA6-4BEB309C705C}">
      <dgm:prSet/>
      <dgm:spPr/>
      <dgm:t>
        <a:bodyPr/>
        <a:lstStyle/>
        <a:p>
          <a:endParaRPr lang="en-US"/>
        </a:p>
      </dgm:t>
    </dgm:pt>
    <dgm:pt modelId="{E8EECFF3-3726-3E42-B36A-F1620FE043D5}">
      <dgm:prSet phldrT="[Text]" custT="1"/>
      <dgm:spPr/>
      <dgm:t>
        <a:bodyPr/>
        <a:lstStyle/>
        <a:p>
          <a:pPr algn="ctr"/>
          <a:r>
            <a:rPr lang="en-US" sz="2800" dirty="0" smtClean="0"/>
            <a:t>Political System: Feudalism</a:t>
          </a:r>
        </a:p>
        <a:p>
          <a:pPr algn="l"/>
          <a:r>
            <a:rPr lang="en-US" sz="2000" dirty="0" smtClean="0"/>
            <a:t>Form of government based on landholding</a:t>
          </a:r>
        </a:p>
        <a:p>
          <a:pPr algn="l"/>
          <a:r>
            <a:rPr lang="en-US" sz="2000" dirty="0" smtClean="0"/>
            <a:t>Alliances between lords and vassals</a:t>
          </a:r>
        </a:p>
        <a:p>
          <a:pPr algn="l"/>
          <a:r>
            <a:rPr lang="en-US" sz="2000" dirty="0" smtClean="0"/>
            <a:t>Oaths of loyalty in exchange for land and military service</a:t>
          </a:r>
        </a:p>
        <a:p>
          <a:pPr algn="l"/>
          <a:r>
            <a:rPr lang="en-US" sz="2000" dirty="0" smtClean="0"/>
            <a:t>Ranking of power and authority</a:t>
          </a:r>
        </a:p>
        <a:p>
          <a:pPr algn="l"/>
          <a:endParaRPr lang="en-US" sz="2000" dirty="0" smtClean="0"/>
        </a:p>
        <a:p>
          <a:pPr algn="l"/>
          <a:endParaRPr lang="en-US" sz="2000" dirty="0"/>
        </a:p>
      </dgm:t>
    </dgm:pt>
    <dgm:pt modelId="{9C0D523A-45BC-1544-AC02-76F4E29CD421}" type="parTrans" cxnId="{CF0594E6-D655-6B43-8CC3-3F88DC81A4D0}">
      <dgm:prSet/>
      <dgm:spPr/>
      <dgm:t>
        <a:bodyPr/>
        <a:lstStyle/>
        <a:p>
          <a:endParaRPr lang="en-US"/>
        </a:p>
      </dgm:t>
    </dgm:pt>
    <dgm:pt modelId="{DF03C174-0045-634B-979C-FB542548B163}" type="sibTrans" cxnId="{CF0594E6-D655-6B43-8CC3-3F88DC81A4D0}">
      <dgm:prSet/>
      <dgm:spPr/>
      <dgm:t>
        <a:bodyPr/>
        <a:lstStyle/>
        <a:p>
          <a:endParaRPr lang="en-US"/>
        </a:p>
      </dgm:t>
    </dgm:pt>
    <dgm:pt modelId="{7C21A7EE-E598-A041-8430-D0AB7B8A2BD3}" type="pres">
      <dgm:prSet presAssocID="{E24F41BB-365A-904C-B975-A49ED102DF6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CDF51B-199F-CC4D-A03D-9556E0ABE406}" type="pres">
      <dgm:prSet presAssocID="{E24F41BB-365A-904C-B975-A49ED102DF60}" presName="matrix" presStyleCnt="0"/>
      <dgm:spPr/>
    </dgm:pt>
    <dgm:pt modelId="{600A5E20-119A-4D44-A375-54A8C9BE42EA}" type="pres">
      <dgm:prSet presAssocID="{E24F41BB-365A-904C-B975-A49ED102DF60}" presName="tile1" presStyleLbl="node1" presStyleIdx="0" presStyleCnt="4"/>
      <dgm:spPr/>
      <dgm:t>
        <a:bodyPr/>
        <a:lstStyle/>
        <a:p>
          <a:endParaRPr lang="en-US"/>
        </a:p>
      </dgm:t>
    </dgm:pt>
    <dgm:pt modelId="{E60451B0-ADB1-714C-9537-7F860572CDFB}" type="pres">
      <dgm:prSet presAssocID="{E24F41BB-365A-904C-B975-A49ED102DF6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5D441-B07F-4844-8921-8FDF6781EE15}" type="pres">
      <dgm:prSet presAssocID="{E24F41BB-365A-904C-B975-A49ED102DF60}" presName="tile2" presStyleLbl="node1" presStyleIdx="1" presStyleCnt="4"/>
      <dgm:spPr/>
      <dgm:t>
        <a:bodyPr/>
        <a:lstStyle/>
        <a:p>
          <a:endParaRPr lang="en-US"/>
        </a:p>
      </dgm:t>
    </dgm:pt>
    <dgm:pt modelId="{38CD2364-646F-2D4E-AA1E-1BAC46277E41}" type="pres">
      <dgm:prSet presAssocID="{E24F41BB-365A-904C-B975-A49ED102DF6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174D5A-7AC7-7742-8C15-F0E31C6B2643}" type="pres">
      <dgm:prSet presAssocID="{E24F41BB-365A-904C-B975-A49ED102DF60}" presName="tile3" presStyleLbl="node1" presStyleIdx="2" presStyleCnt="4"/>
      <dgm:spPr/>
      <dgm:t>
        <a:bodyPr/>
        <a:lstStyle/>
        <a:p>
          <a:endParaRPr lang="en-US"/>
        </a:p>
      </dgm:t>
    </dgm:pt>
    <dgm:pt modelId="{21E74176-08D6-F844-B5AE-1969119C0117}" type="pres">
      <dgm:prSet presAssocID="{E24F41BB-365A-904C-B975-A49ED102DF6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EA32EE-F3A0-3446-878A-67A6441F8819}" type="pres">
      <dgm:prSet presAssocID="{E24F41BB-365A-904C-B975-A49ED102DF60}" presName="tile4" presStyleLbl="node1" presStyleIdx="3" presStyleCnt="4"/>
      <dgm:spPr/>
      <dgm:t>
        <a:bodyPr/>
        <a:lstStyle/>
        <a:p>
          <a:endParaRPr lang="en-US"/>
        </a:p>
      </dgm:t>
    </dgm:pt>
    <dgm:pt modelId="{97D7BD42-A4A1-B24D-B1BF-BF8BC483CF53}" type="pres">
      <dgm:prSet presAssocID="{E24F41BB-365A-904C-B975-A49ED102DF6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A7FCE-C425-D647-8465-732A7A8BDC76}" type="pres">
      <dgm:prSet presAssocID="{E24F41BB-365A-904C-B975-A49ED102DF60}" presName="centerTile" presStyleLbl="fgShp" presStyleIdx="0" presStyleCnt="1" custScaleX="81351" custScaleY="4171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14F8CE8C-8D6E-A64D-9C27-40590DD264BF}" type="presOf" srcId="{CCBDCC90-13C0-7A47-8F7B-D4C78422BF31}" destId="{600A5E20-119A-4D44-A375-54A8C9BE42EA}" srcOrd="0" destOrd="0" presId="urn:microsoft.com/office/officeart/2005/8/layout/matrix1"/>
    <dgm:cxn modelId="{CEB54678-03E7-6443-A254-53086232A46B}" type="presOf" srcId="{E8EECFF3-3726-3E42-B36A-F1620FE043D5}" destId="{5BEA32EE-F3A0-3446-878A-67A6441F8819}" srcOrd="0" destOrd="0" presId="urn:microsoft.com/office/officeart/2005/8/layout/matrix1"/>
    <dgm:cxn modelId="{BB6BA012-E81F-B945-A8AB-4771559C6F31}" srcId="{0E9715BC-8212-694E-BF6E-632D7B8BDF04}" destId="{CCBDCC90-13C0-7A47-8F7B-D4C78422BF31}" srcOrd="0" destOrd="0" parTransId="{07814B89-D163-5246-85D4-67A793CD6B29}" sibTransId="{D12983CC-CC4D-B149-A31C-33FDB62B1984}"/>
    <dgm:cxn modelId="{C4C86346-AD5A-DD44-88DF-7A5646A465B3}" type="presOf" srcId="{0E9715BC-8212-694E-BF6E-632D7B8BDF04}" destId="{64AA7FCE-C425-D647-8465-732A7A8BDC76}" srcOrd="0" destOrd="0" presId="urn:microsoft.com/office/officeart/2005/8/layout/matrix1"/>
    <dgm:cxn modelId="{DB11CA25-F509-374D-BA85-05ECCC0FBD95}" type="presOf" srcId="{E8EECFF3-3726-3E42-B36A-F1620FE043D5}" destId="{97D7BD42-A4A1-B24D-B1BF-BF8BC483CF53}" srcOrd="1" destOrd="0" presId="urn:microsoft.com/office/officeart/2005/8/layout/matrix1"/>
    <dgm:cxn modelId="{CAA0BE7E-73BA-C74F-A70E-E6FA6F65944C}" type="presOf" srcId="{E2245A83-F7AC-D14C-9FE2-159B0848864C}" destId="{21E74176-08D6-F844-B5AE-1969119C0117}" srcOrd="1" destOrd="0" presId="urn:microsoft.com/office/officeart/2005/8/layout/matrix1"/>
    <dgm:cxn modelId="{CF0594E6-D655-6B43-8CC3-3F88DC81A4D0}" srcId="{0E9715BC-8212-694E-BF6E-632D7B8BDF04}" destId="{E8EECFF3-3726-3E42-B36A-F1620FE043D5}" srcOrd="3" destOrd="0" parTransId="{9C0D523A-45BC-1544-AC02-76F4E29CD421}" sibTransId="{DF03C174-0045-634B-979C-FB542548B163}"/>
    <dgm:cxn modelId="{A0276EC9-0C3D-6A45-8507-22F4FD70C95D}" type="presOf" srcId="{CCBDCC90-13C0-7A47-8F7B-D4C78422BF31}" destId="{E60451B0-ADB1-714C-9537-7F860572CDFB}" srcOrd="1" destOrd="0" presId="urn:microsoft.com/office/officeart/2005/8/layout/matrix1"/>
    <dgm:cxn modelId="{C5047D18-6EA8-A84E-A1D2-8B118039A3E3}" type="presOf" srcId="{E2245A83-F7AC-D14C-9FE2-159B0848864C}" destId="{3E174D5A-7AC7-7742-8C15-F0E31C6B2643}" srcOrd="0" destOrd="0" presId="urn:microsoft.com/office/officeart/2005/8/layout/matrix1"/>
    <dgm:cxn modelId="{0CAE77B0-6110-3046-A625-F93F848B721B}" type="presOf" srcId="{447CE67A-EA4E-1746-83AD-DBF2A12B0536}" destId="{38CD2364-646F-2D4E-AA1E-1BAC46277E41}" srcOrd="1" destOrd="0" presId="urn:microsoft.com/office/officeart/2005/8/layout/matrix1"/>
    <dgm:cxn modelId="{D93671E3-D917-F64C-B4DC-2A6EC0E878EC}" srcId="{0E9715BC-8212-694E-BF6E-632D7B8BDF04}" destId="{447CE67A-EA4E-1746-83AD-DBF2A12B0536}" srcOrd="1" destOrd="0" parTransId="{E0E4A1B6-32EB-5945-B6AD-D6DAC86B7218}" sibTransId="{19504FD1-421E-8C43-BB23-B8FFA60D1C15}"/>
    <dgm:cxn modelId="{E61BC586-C2F8-AA4D-932F-E9735895C16E}" type="presOf" srcId="{E24F41BB-365A-904C-B975-A49ED102DF60}" destId="{7C21A7EE-E598-A041-8430-D0AB7B8A2BD3}" srcOrd="0" destOrd="0" presId="urn:microsoft.com/office/officeart/2005/8/layout/matrix1"/>
    <dgm:cxn modelId="{F4174663-4BBA-2341-9A8B-02CBB7BCA5BE}" srcId="{E24F41BB-365A-904C-B975-A49ED102DF60}" destId="{0E9715BC-8212-694E-BF6E-632D7B8BDF04}" srcOrd="0" destOrd="0" parTransId="{CD3B729E-F7D4-CB4F-A789-2E0736F2E4E6}" sibTransId="{03108C6D-650B-8744-A2A6-F901EF5152C9}"/>
    <dgm:cxn modelId="{80064940-179D-D646-90C5-4D37F4E24133}" type="presOf" srcId="{447CE67A-EA4E-1746-83AD-DBF2A12B0536}" destId="{B8C5D441-B07F-4844-8921-8FDF6781EE15}" srcOrd="0" destOrd="0" presId="urn:microsoft.com/office/officeart/2005/8/layout/matrix1"/>
    <dgm:cxn modelId="{FE9ECE2A-7B84-3F4B-ACA6-4BEB309C705C}" srcId="{0E9715BC-8212-694E-BF6E-632D7B8BDF04}" destId="{E2245A83-F7AC-D14C-9FE2-159B0848864C}" srcOrd="2" destOrd="0" parTransId="{F326682E-7548-7641-A718-EC1E31677873}" sibTransId="{D61B2EDD-3988-B940-AE11-DAAE82B1BF9B}"/>
    <dgm:cxn modelId="{E775E3ED-393E-7D4C-9028-5B3D5D2775A6}" type="presParOf" srcId="{7C21A7EE-E598-A041-8430-D0AB7B8A2BD3}" destId="{34CDF51B-199F-CC4D-A03D-9556E0ABE406}" srcOrd="0" destOrd="0" presId="urn:microsoft.com/office/officeart/2005/8/layout/matrix1"/>
    <dgm:cxn modelId="{16FFB803-B0E3-9345-B0F8-EAEC913A8463}" type="presParOf" srcId="{34CDF51B-199F-CC4D-A03D-9556E0ABE406}" destId="{600A5E20-119A-4D44-A375-54A8C9BE42EA}" srcOrd="0" destOrd="0" presId="urn:microsoft.com/office/officeart/2005/8/layout/matrix1"/>
    <dgm:cxn modelId="{F26CDCF4-EBC0-FA43-92EA-A08FAAE5224B}" type="presParOf" srcId="{34CDF51B-199F-CC4D-A03D-9556E0ABE406}" destId="{E60451B0-ADB1-714C-9537-7F860572CDFB}" srcOrd="1" destOrd="0" presId="urn:microsoft.com/office/officeart/2005/8/layout/matrix1"/>
    <dgm:cxn modelId="{7164AA21-95F4-F54C-8DB2-6F21D9DC245A}" type="presParOf" srcId="{34CDF51B-199F-CC4D-A03D-9556E0ABE406}" destId="{B8C5D441-B07F-4844-8921-8FDF6781EE15}" srcOrd="2" destOrd="0" presId="urn:microsoft.com/office/officeart/2005/8/layout/matrix1"/>
    <dgm:cxn modelId="{58850C88-18C5-2C4A-915F-7254D6113183}" type="presParOf" srcId="{34CDF51B-199F-CC4D-A03D-9556E0ABE406}" destId="{38CD2364-646F-2D4E-AA1E-1BAC46277E41}" srcOrd="3" destOrd="0" presId="urn:microsoft.com/office/officeart/2005/8/layout/matrix1"/>
    <dgm:cxn modelId="{8274BE3D-839D-2045-B3D1-C2585101E003}" type="presParOf" srcId="{34CDF51B-199F-CC4D-A03D-9556E0ABE406}" destId="{3E174D5A-7AC7-7742-8C15-F0E31C6B2643}" srcOrd="4" destOrd="0" presId="urn:microsoft.com/office/officeart/2005/8/layout/matrix1"/>
    <dgm:cxn modelId="{53E7EA1A-C354-7641-BDA1-EA8F4F38E5A9}" type="presParOf" srcId="{34CDF51B-199F-CC4D-A03D-9556E0ABE406}" destId="{21E74176-08D6-F844-B5AE-1969119C0117}" srcOrd="5" destOrd="0" presId="urn:microsoft.com/office/officeart/2005/8/layout/matrix1"/>
    <dgm:cxn modelId="{C1A34169-F023-3749-94FA-091591D6424D}" type="presParOf" srcId="{34CDF51B-199F-CC4D-A03D-9556E0ABE406}" destId="{5BEA32EE-F3A0-3446-878A-67A6441F8819}" srcOrd="6" destOrd="0" presId="urn:microsoft.com/office/officeart/2005/8/layout/matrix1"/>
    <dgm:cxn modelId="{C44C083D-D839-5B4E-A050-7DE06196B7CC}" type="presParOf" srcId="{34CDF51B-199F-CC4D-A03D-9556E0ABE406}" destId="{97D7BD42-A4A1-B24D-B1BF-BF8BC483CF53}" srcOrd="7" destOrd="0" presId="urn:microsoft.com/office/officeart/2005/8/layout/matrix1"/>
    <dgm:cxn modelId="{AB50B9B2-ABB5-5548-AC0B-2BFC239B07F4}" type="presParOf" srcId="{7C21A7EE-E598-A041-8430-D0AB7B8A2BD3}" destId="{64AA7FCE-C425-D647-8465-732A7A8BDC7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0A5E20-119A-4D44-A375-54A8C9BE42EA}">
      <dsp:nvSpPr>
        <dsp:cNvPr id="0" name=""/>
        <dsp:cNvSpPr/>
      </dsp:nvSpPr>
      <dsp:spPr>
        <a:xfrm rot="16200000">
          <a:off x="594226" y="-594226"/>
          <a:ext cx="3265658" cy="4454111"/>
        </a:xfrm>
        <a:prstGeom prst="round1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Economic System: Manors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Lord’s estate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Set of rights and obligations between serfs and lords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Self-sufficient community producing a variety of goods</a:t>
          </a:r>
        </a:p>
      </dsp:txBody>
      <dsp:txXfrm rot="5400000">
        <a:off x="-1" y="1"/>
        <a:ext cx="4454111" cy="2449243"/>
      </dsp:txXfrm>
    </dsp:sp>
    <dsp:sp modelId="{B8C5D441-B07F-4844-8921-8FDF6781EE15}">
      <dsp:nvSpPr>
        <dsp:cNvPr id="0" name=""/>
        <dsp:cNvSpPr/>
      </dsp:nvSpPr>
      <dsp:spPr>
        <a:xfrm>
          <a:off x="4454111" y="0"/>
          <a:ext cx="4454111" cy="3265658"/>
        </a:xfrm>
        <a:prstGeom prst="round1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Code of Behavior: Chivalry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Displays of courage and valor in combat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Respect toward women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Devotion to feudal lord and heavenly lord</a:t>
          </a:r>
        </a:p>
      </dsp:txBody>
      <dsp:txXfrm>
        <a:off x="4454111" y="0"/>
        <a:ext cx="4454111" cy="2449243"/>
      </dsp:txXfrm>
    </dsp:sp>
    <dsp:sp modelId="{3E174D5A-7AC7-7742-8C15-F0E31C6B2643}">
      <dsp:nvSpPr>
        <dsp:cNvPr id="0" name=""/>
        <dsp:cNvSpPr/>
      </dsp:nvSpPr>
      <dsp:spPr>
        <a:xfrm rot="10800000">
          <a:off x="0" y="3265658"/>
          <a:ext cx="4454111" cy="3265658"/>
        </a:xfrm>
        <a:prstGeom prst="round1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Belief System: The Church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Power over people’s everyday lives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Unifying force of Christian faith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Involvement in political affairs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</dsp:txBody>
      <dsp:txXfrm rot="10800000">
        <a:off x="0" y="4082072"/>
        <a:ext cx="4454111" cy="2449243"/>
      </dsp:txXfrm>
    </dsp:sp>
    <dsp:sp modelId="{5BEA32EE-F3A0-3446-878A-67A6441F8819}">
      <dsp:nvSpPr>
        <dsp:cNvPr id="0" name=""/>
        <dsp:cNvSpPr/>
      </dsp:nvSpPr>
      <dsp:spPr>
        <a:xfrm rot="5400000">
          <a:off x="5048337" y="2671431"/>
          <a:ext cx="3265658" cy="4454111"/>
        </a:xfrm>
        <a:prstGeom prst="round1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Political System: Feudalism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Form of government based on landholding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Alliances between lords and vassals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Oaths of loyalty in exchange for land and military service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Ranking of power and authority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-5400000">
        <a:off x="4454110" y="4082072"/>
        <a:ext cx="4454111" cy="2449243"/>
      </dsp:txXfrm>
    </dsp:sp>
    <dsp:sp modelId="{64AA7FCE-C425-D647-8465-732A7A8BDC76}">
      <dsp:nvSpPr>
        <dsp:cNvPr id="0" name=""/>
        <dsp:cNvSpPr/>
      </dsp:nvSpPr>
      <dsp:spPr>
        <a:xfrm>
          <a:off x="3367071" y="2925058"/>
          <a:ext cx="2174078" cy="681199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Medieval Society</a:t>
          </a:r>
          <a:endParaRPr lang="en-US" sz="2400" kern="1200" dirty="0"/>
        </a:p>
      </dsp:txBody>
      <dsp:txXfrm>
        <a:off x="3400324" y="2958311"/>
        <a:ext cx="2107572" cy="614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t>1/12/2018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t>1/12/2018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t>1/12/2018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t>1/12/2018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t>1/12/2018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t>1/12/2018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t>1/12/2018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t>1/12/2018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t>1/12/2018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t>1/12/2018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 of Exchange and Encounter (Part 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500-1500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93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057"/>
            <a:ext cx="7313613" cy="642963"/>
          </a:xfrm>
        </p:spPr>
        <p:txBody>
          <a:bodyPr/>
          <a:lstStyle/>
          <a:p>
            <a:r>
              <a:rPr lang="en-US" dirty="0" smtClean="0"/>
              <a:t>Major Trade Networks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003749"/>
              </p:ext>
            </p:extLst>
          </p:nvPr>
        </p:nvGraphicFramePr>
        <p:xfrm>
          <a:off x="288925" y="1039813"/>
          <a:ext cx="8561388" cy="5676265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140347"/>
                <a:gridCol w="2140347"/>
                <a:gridCol w="2140347"/>
                <a:gridCol w="2140347"/>
              </a:tblGrid>
              <a:tr h="82778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Route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Trading Partners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Trade Goods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Method of Transportation </a:t>
                      </a:r>
                      <a:endParaRPr lang="en-US" sz="2000" dirty="0"/>
                    </a:p>
                  </a:txBody>
                  <a:tcPr/>
                </a:tc>
              </a:tr>
              <a:tr h="260162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Mediterranean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Europe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North Africa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Southwest</a:t>
                      </a:r>
                      <a:r>
                        <a:rPr lang="en-US" sz="2000" baseline="0" dirty="0" smtClean="0"/>
                        <a:t> Asia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Europe:</a:t>
                      </a:r>
                      <a:r>
                        <a:rPr lang="en-US" sz="2000" baseline="0" dirty="0" smtClean="0"/>
                        <a:t> Wool and linen cloth, wine, metal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 smtClean="0"/>
                        <a:t>North Africa: Wool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 smtClean="0"/>
                        <a:t>Asia: spices, fruit, cloth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Sea:</a:t>
                      </a:r>
                      <a:r>
                        <a:rPr lang="en-US" sz="2000" baseline="0" dirty="0" smtClean="0"/>
                        <a:t> Galleys with numerous rowers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 smtClean="0"/>
                        <a:t>Land: Caravans of pack animals</a:t>
                      </a:r>
                      <a:endParaRPr lang="en-US" sz="2000" dirty="0"/>
                    </a:p>
                  </a:txBody>
                  <a:tcPr/>
                </a:tc>
              </a:tr>
              <a:tr h="22468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Trans-Sahara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North Africa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West Africa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North Africa: Cloth, salt, horses, guns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West Africa: Gold, dyed cloth, leather goods, slaves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Camel caravans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281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057"/>
            <a:ext cx="7313613" cy="642963"/>
          </a:xfrm>
        </p:spPr>
        <p:txBody>
          <a:bodyPr/>
          <a:lstStyle/>
          <a:p>
            <a:r>
              <a:rPr lang="en-US" dirty="0" smtClean="0"/>
              <a:t>Major Trade Networks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508781"/>
              </p:ext>
            </p:extLst>
          </p:nvPr>
        </p:nvGraphicFramePr>
        <p:xfrm>
          <a:off x="288925" y="1039813"/>
          <a:ext cx="8561388" cy="342941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140347"/>
                <a:gridCol w="2140347"/>
                <a:gridCol w="2140347"/>
                <a:gridCol w="2140347"/>
              </a:tblGrid>
              <a:tr h="82778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Route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Trading Partners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Trade Goods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Method of Transportation </a:t>
                      </a:r>
                      <a:endParaRPr lang="en-US" sz="2000" dirty="0"/>
                    </a:p>
                  </a:txBody>
                  <a:tcPr/>
                </a:tc>
              </a:tr>
              <a:tr h="260162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Indian Ocean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China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India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Arabia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East</a:t>
                      </a:r>
                      <a:r>
                        <a:rPr lang="en-US" sz="2000" baseline="0" dirty="0" smtClean="0"/>
                        <a:t> Africa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Asia:</a:t>
                      </a:r>
                      <a:r>
                        <a:rPr lang="en-US" sz="2000" baseline="0" dirty="0" smtClean="0"/>
                        <a:t> Porcelain, silk, jewelry, cotton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 smtClean="0"/>
                        <a:t>East Africa: Ivory, gold, tortoiseshell, leopard skins, slaves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Arab dhows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err="1" smtClean="0"/>
                        <a:t>Cinese</a:t>
                      </a:r>
                      <a:r>
                        <a:rPr lang="en-US" sz="2000" dirty="0" smtClean="0"/>
                        <a:t> junks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55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Middle 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Middle Ages- </a:t>
            </a:r>
            <a:r>
              <a:rPr lang="en-US" sz="2800" dirty="0" smtClean="0"/>
              <a:t>era of European history after the fall of the Roman Empire</a:t>
            </a:r>
          </a:p>
          <a:p>
            <a:pPr lvl="1"/>
            <a:r>
              <a:rPr lang="en-US" sz="2800" dirty="0" smtClean="0"/>
              <a:t>New culture emerges with roots in:</a:t>
            </a:r>
          </a:p>
          <a:p>
            <a:pPr lvl="2"/>
            <a:r>
              <a:rPr lang="en-US" sz="2800" dirty="0" smtClean="0"/>
              <a:t>Classical heritage of Rome</a:t>
            </a:r>
          </a:p>
          <a:p>
            <a:pPr lvl="2"/>
            <a:r>
              <a:rPr lang="en-US" sz="2800" dirty="0" smtClean="0"/>
              <a:t>Beliefs of the Roman Catholic Church</a:t>
            </a:r>
          </a:p>
          <a:p>
            <a:pPr lvl="2"/>
            <a:r>
              <a:rPr lang="en-US" sz="2800" dirty="0" smtClean="0"/>
              <a:t>Customs of various Germanic tribes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310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581516"/>
              </p:ext>
            </p:extLst>
          </p:nvPr>
        </p:nvGraphicFramePr>
        <p:xfrm>
          <a:off x="0" y="153950"/>
          <a:ext cx="8908222" cy="6531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395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Graphic spid="4" grpId="2">
        <p:bldAsOne/>
      </p:bldGraphic>
      <p:bldGraphic spid="4" grpId="3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Charlemagne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756" y="1371600"/>
            <a:ext cx="3566160" cy="5257644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Built an empire greater than any known since ancient Rome</a:t>
            </a:r>
          </a:p>
          <a:p>
            <a:pPr marL="0" indent="0">
              <a:buNone/>
            </a:pPr>
            <a:r>
              <a:rPr lang="en-US" sz="3200" dirty="0" smtClean="0"/>
              <a:t>Defeated Muslims in Spain</a:t>
            </a:r>
          </a:p>
          <a:p>
            <a:pPr marL="0" indent="0">
              <a:buNone/>
            </a:pPr>
            <a:r>
              <a:rPr lang="en-US" sz="3200" dirty="0" smtClean="0"/>
              <a:t>Spread Christianity</a:t>
            </a:r>
          </a:p>
          <a:p>
            <a:pPr marL="0" indent="0">
              <a:buNone/>
            </a:pPr>
            <a:r>
              <a:rPr lang="en-US" sz="3200" dirty="0" smtClean="0"/>
              <a:t>Crowned emperor by the Pope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29" b="-2029"/>
          <a:stretch>
            <a:fillRect/>
          </a:stretch>
        </p:blipFill>
        <p:spPr>
          <a:xfrm>
            <a:off x="4287883" y="1371600"/>
            <a:ext cx="4556422" cy="5182361"/>
          </a:xfrm>
        </p:spPr>
      </p:pic>
    </p:spTree>
    <p:extLst>
      <p:ext uri="{BB962C8B-B14F-4D97-AF65-F5344CB8AC3E}">
        <p14:creationId xmlns:p14="http://schemas.microsoft.com/office/powerpoint/2010/main" val="31856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2410"/>
            <a:ext cx="7313613" cy="868362"/>
          </a:xfrm>
        </p:spPr>
        <p:txBody>
          <a:bodyPr/>
          <a:lstStyle/>
          <a:p>
            <a:r>
              <a:rPr lang="en-US" dirty="0" smtClean="0"/>
              <a:t>Holy Roman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756" y="1212269"/>
            <a:ext cx="3156863" cy="4056062"/>
          </a:xfrm>
        </p:spPr>
        <p:txBody>
          <a:bodyPr/>
          <a:lstStyle/>
          <a:p>
            <a:r>
              <a:rPr lang="en-US" sz="2800" dirty="0" smtClean="0"/>
              <a:t>Founded by Otto the Great</a:t>
            </a:r>
          </a:p>
          <a:p>
            <a:r>
              <a:rPr lang="en-US" sz="2800" dirty="0" smtClean="0"/>
              <a:t>Remained the strongest state in Europe until 1100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bfa1e2fe06e58a6ad5a98a0059254dc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236" y="1248160"/>
            <a:ext cx="5128764" cy="560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10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057"/>
            <a:ext cx="7313613" cy="868362"/>
          </a:xfrm>
        </p:spPr>
        <p:txBody>
          <a:bodyPr/>
          <a:lstStyle/>
          <a:p>
            <a:r>
              <a:rPr lang="en-US" dirty="0" smtClean="0"/>
              <a:t>Europe in the Middle 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85" y="937419"/>
            <a:ext cx="8658179" cy="56439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Economics: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Better farming methods increased food production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Trade expanded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Guilds formed for both merchants and artisans</a:t>
            </a:r>
          </a:p>
          <a:p>
            <a:pPr marL="0" indent="0">
              <a:buNone/>
            </a:pPr>
            <a:r>
              <a:rPr lang="en-US" dirty="0" smtClean="0"/>
              <a:t>Politics/Government: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England and France developed strong central governments</a:t>
            </a:r>
          </a:p>
          <a:p>
            <a:pPr lvl="1">
              <a:buFont typeface="Arial"/>
              <a:buChar char="•"/>
            </a:pPr>
            <a:r>
              <a:rPr lang="en-US" b="1" dirty="0" smtClean="0"/>
              <a:t>Parliament</a:t>
            </a:r>
            <a:r>
              <a:rPr lang="en-US" dirty="0" smtClean="0"/>
              <a:t> and the </a:t>
            </a:r>
            <a:r>
              <a:rPr lang="en-US" b="1" dirty="0" smtClean="0"/>
              <a:t>Estates-General </a:t>
            </a:r>
            <a:r>
              <a:rPr lang="en-US" dirty="0" smtClean="0"/>
              <a:t>bring representation to commoners</a:t>
            </a:r>
          </a:p>
          <a:p>
            <a:pPr lvl="2">
              <a:buFont typeface="Arial"/>
              <a:buChar char="•"/>
            </a:pPr>
            <a:r>
              <a:rPr lang="en-US" b="1" dirty="0" smtClean="0"/>
              <a:t>Parliament- </a:t>
            </a:r>
            <a:r>
              <a:rPr lang="en-US" dirty="0" smtClean="0"/>
              <a:t>Legislative group in England</a:t>
            </a:r>
          </a:p>
          <a:p>
            <a:pPr lvl="3">
              <a:buFont typeface="Arial"/>
              <a:buChar char="•"/>
            </a:pPr>
            <a:r>
              <a:rPr lang="en-US" b="1" dirty="0" smtClean="0"/>
              <a:t>Magna </a:t>
            </a:r>
            <a:r>
              <a:rPr lang="en-US" b="1" dirty="0" err="1" smtClean="0"/>
              <a:t>Carta</a:t>
            </a:r>
            <a:r>
              <a:rPr lang="en-US" b="1" dirty="0" smtClean="0"/>
              <a:t>-</a:t>
            </a:r>
            <a:r>
              <a:rPr lang="en-US" dirty="0" smtClean="0"/>
              <a:t> Guarantees basic political rights</a:t>
            </a:r>
            <a:endParaRPr lang="en-US" b="1" dirty="0" smtClean="0"/>
          </a:p>
          <a:p>
            <a:pPr lvl="2">
              <a:buFont typeface="Arial"/>
              <a:buChar char="•"/>
            </a:pPr>
            <a:r>
              <a:rPr lang="en-US" b="1" dirty="0" smtClean="0"/>
              <a:t>Estates-General- </a:t>
            </a:r>
            <a:r>
              <a:rPr lang="en-US" dirty="0" smtClean="0"/>
              <a:t>Meeting of the three estates in France, helped increase royal power against nobility</a:t>
            </a:r>
            <a:endParaRPr lang="en-US" b="1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The Hundred Years’ War further weakened feudal power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8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057"/>
            <a:ext cx="7313613" cy="868362"/>
          </a:xfrm>
        </p:spPr>
        <p:txBody>
          <a:bodyPr/>
          <a:lstStyle/>
          <a:p>
            <a:r>
              <a:rPr lang="en-US" dirty="0" smtClean="0"/>
              <a:t>Europe in the Middle 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85" y="937419"/>
            <a:ext cx="8658179" cy="56439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Religion: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Kings and popes engaged in power struggles</a:t>
            </a:r>
          </a:p>
          <a:p>
            <a:pPr lvl="1">
              <a:buFont typeface="Arial"/>
              <a:buChar char="•"/>
            </a:pPr>
            <a:r>
              <a:rPr lang="en-US" b="1" dirty="0" smtClean="0"/>
              <a:t>The Great Schism </a:t>
            </a:r>
            <a:r>
              <a:rPr lang="en-US" dirty="0" smtClean="0"/>
              <a:t>weakened the Church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Split in the Catholic Church- 2 Popes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First Crusade captured Jerusalem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Later Crusades accomplished little</a:t>
            </a:r>
          </a:p>
          <a:p>
            <a:pPr marL="0" indent="0">
              <a:buNone/>
            </a:pPr>
            <a:r>
              <a:rPr lang="en-US" dirty="0" smtClean="0"/>
              <a:t>Society: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Population increases in the Middle Ages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bubonic plague killed millions and weakened the manorial economy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Europe’s first universities developed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85" y="192438"/>
            <a:ext cx="8658179" cy="827482"/>
          </a:xfrm>
        </p:spPr>
        <p:txBody>
          <a:bodyPr/>
          <a:lstStyle/>
          <a:p>
            <a:r>
              <a:rPr lang="en-US" dirty="0" smtClean="0"/>
              <a:t>Societies and Empires in Africa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895057"/>
              </p:ext>
            </p:extLst>
          </p:nvPr>
        </p:nvGraphicFramePr>
        <p:xfrm>
          <a:off x="230887" y="1173871"/>
          <a:ext cx="8658177" cy="5369012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462769"/>
                <a:gridCol w="3309349"/>
                <a:gridCol w="2886059"/>
              </a:tblGrid>
              <a:tr h="128367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Society/Empire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Organization and Time Period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Important Facts</a:t>
                      </a:r>
                      <a:endParaRPr lang="en-US" sz="2800" dirty="0"/>
                    </a:p>
                  </a:txBody>
                  <a:tcPr/>
                </a:tc>
              </a:tr>
              <a:tr h="14907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Ghana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West African empire from 700s- 1076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Grew wealthy and powerful by controlling gold-salt trade</a:t>
                      </a:r>
                      <a:endParaRPr lang="en-US" sz="2200" dirty="0"/>
                    </a:p>
                  </a:txBody>
                  <a:tcPr/>
                </a:tc>
              </a:tr>
              <a:tr h="110389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Mali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West African empire from  1235-1400s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Mansa</a:t>
                      </a:r>
                      <a:r>
                        <a:rPr lang="en-US" sz="2200" baseline="0" dirty="0" smtClean="0"/>
                        <a:t> Musa’s hajj (pilgrimage) made Mali’s wealth famous</a:t>
                      </a:r>
                      <a:endParaRPr lang="en-US" sz="2200" dirty="0"/>
                    </a:p>
                  </a:txBody>
                  <a:tcPr/>
                </a:tc>
              </a:tr>
              <a:tr h="14907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Songhai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West</a:t>
                      </a:r>
                      <a:r>
                        <a:rPr lang="en-US" sz="2200" baseline="0" dirty="0" smtClean="0"/>
                        <a:t> African empire from 1400s- 1500s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Conquered Mali</a:t>
                      </a:r>
                      <a:r>
                        <a:rPr lang="en-US" sz="2200" baseline="0" dirty="0" smtClean="0"/>
                        <a:t> and gained control of trade routes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92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057"/>
            <a:ext cx="7313613" cy="642963"/>
          </a:xfrm>
        </p:spPr>
        <p:txBody>
          <a:bodyPr/>
          <a:lstStyle/>
          <a:p>
            <a:r>
              <a:rPr lang="en-US" dirty="0" smtClean="0"/>
              <a:t>Major Trade Networks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753383"/>
              </p:ext>
            </p:extLst>
          </p:nvPr>
        </p:nvGraphicFramePr>
        <p:xfrm>
          <a:off x="288925" y="1039813"/>
          <a:ext cx="8561388" cy="5676265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140347"/>
                <a:gridCol w="2140347"/>
                <a:gridCol w="2140347"/>
                <a:gridCol w="2140347"/>
              </a:tblGrid>
              <a:tr h="82778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Route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Trading Partners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Trade Goods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Method of Transportation </a:t>
                      </a:r>
                      <a:endParaRPr lang="en-US" sz="2000" dirty="0"/>
                    </a:p>
                  </a:txBody>
                  <a:tcPr/>
                </a:tc>
              </a:tr>
              <a:tr h="260162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Trans-Arabia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Sassanid Empire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Arabia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Byzantine</a:t>
                      </a:r>
                      <a:r>
                        <a:rPr lang="en-US" sz="2000" baseline="0" dirty="0" smtClean="0"/>
                        <a:t> Empire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East Asia: silk, gems, dyes, cotton cloth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Arabia: Incense, spices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Southwest Asia: Wool, gold, silver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Camel Caravans</a:t>
                      </a:r>
                      <a:endParaRPr lang="en-US" sz="2000" dirty="0"/>
                    </a:p>
                  </a:txBody>
                  <a:tcPr/>
                </a:tc>
              </a:tr>
              <a:tr h="22468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Silk Roads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China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India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Persia</a:t>
                      </a:r>
                      <a:r>
                        <a:rPr lang="en-US" sz="2000" baseline="0" dirty="0" smtClean="0"/>
                        <a:t> and Central Asia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 smtClean="0"/>
                        <a:t>Europe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Asia: Silk,</a:t>
                      </a:r>
                      <a:r>
                        <a:rPr lang="en-US" sz="2000" baseline="0" dirty="0" smtClean="0"/>
                        <a:t> porcelain, spices, precious woods, gems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 smtClean="0"/>
                        <a:t>Europe: Wool cloth, gold, silver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Caravans</a:t>
                      </a:r>
                      <a:r>
                        <a:rPr lang="en-US" sz="2000" baseline="0" dirty="0" smtClean="0"/>
                        <a:t> of camels and other pack animals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29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7440</TotalTime>
  <Words>573</Words>
  <Application>Microsoft Office PowerPoint</Application>
  <PresentationFormat>On-screen Show (4:3)</PresentationFormat>
  <Paragraphs>127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Goudy Old Style</vt:lpstr>
      <vt:lpstr>Impact</vt:lpstr>
      <vt:lpstr>Rockwell</vt:lpstr>
      <vt:lpstr>Inkwell</vt:lpstr>
      <vt:lpstr>Age of Exchange and Encounter (Part 2)</vt:lpstr>
      <vt:lpstr>European Middle Ages</vt:lpstr>
      <vt:lpstr>PowerPoint Presentation</vt:lpstr>
      <vt:lpstr>Charlemagne</vt:lpstr>
      <vt:lpstr>Holy Roman Empire</vt:lpstr>
      <vt:lpstr>Europe in the Middle Ages</vt:lpstr>
      <vt:lpstr>Europe in the Middle Ages</vt:lpstr>
      <vt:lpstr>Societies and Empires in Africa</vt:lpstr>
      <vt:lpstr>Major Trade Networks</vt:lpstr>
      <vt:lpstr>Major Trade Networks</vt:lpstr>
      <vt:lpstr>Major Trade Networks</vt:lpstr>
    </vt:vector>
  </TitlesOfParts>
  <Company>North Iredell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of Exchange and Encounter</dc:title>
  <dc:creator>Christie Scott</dc:creator>
  <cp:lastModifiedBy>Orlando, Elizabeth K</cp:lastModifiedBy>
  <cp:revision>27</cp:revision>
  <dcterms:created xsi:type="dcterms:W3CDTF">2016-05-12T18:18:22Z</dcterms:created>
  <dcterms:modified xsi:type="dcterms:W3CDTF">2018-01-17T13:38:52Z</dcterms:modified>
</cp:coreProperties>
</file>