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9B1A2-0ED3-0640-8229-F00518DC0A0D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59120EE8-835A-CA49-A473-BBC788304FB9}">
      <dgm:prSet phldrT="[Text]"/>
      <dgm:spPr/>
      <dgm:t>
        <a:bodyPr/>
        <a:lstStyle/>
        <a:p>
          <a:r>
            <a:rPr lang="en-US" dirty="0" smtClean="0"/>
            <a:t>Large landowners set up private armies</a:t>
          </a:r>
          <a:endParaRPr lang="en-US" dirty="0"/>
        </a:p>
      </dgm:t>
    </dgm:pt>
    <dgm:pt modelId="{6839EC1E-B51C-1B4E-9A95-1E92F00D9561}" type="parTrans" cxnId="{F9F33272-AF0B-384A-B20F-F5C22ACDDD61}">
      <dgm:prSet/>
      <dgm:spPr/>
      <dgm:t>
        <a:bodyPr/>
        <a:lstStyle/>
        <a:p>
          <a:endParaRPr lang="en-US"/>
        </a:p>
      </dgm:t>
    </dgm:pt>
    <dgm:pt modelId="{F764ED63-A79A-254A-9E21-152BA6C79E7E}" type="sibTrans" cxnId="{F9F33272-AF0B-384A-B20F-F5C22ACDDD61}">
      <dgm:prSet/>
      <dgm:spPr/>
      <dgm:t>
        <a:bodyPr/>
        <a:lstStyle/>
        <a:p>
          <a:endParaRPr lang="en-US"/>
        </a:p>
      </dgm:t>
    </dgm:pt>
    <dgm:pt modelId="{938DF577-ED98-934B-BBD6-2C98ECE130F2}">
      <dgm:prSet phldrT="[Text]"/>
      <dgm:spPr/>
      <dgm:t>
        <a:bodyPr/>
        <a:lstStyle/>
        <a:p>
          <a:r>
            <a:rPr lang="en-US" dirty="0" smtClean="0"/>
            <a:t>Countryside became lawless and dangerous</a:t>
          </a:r>
          <a:endParaRPr lang="en-US" dirty="0"/>
        </a:p>
      </dgm:t>
    </dgm:pt>
    <dgm:pt modelId="{0B0CB5DE-2381-0044-B0A1-053AAD137C27}" type="parTrans" cxnId="{EAE83FAD-051E-4B4C-B41D-BE8E3EB92254}">
      <dgm:prSet/>
      <dgm:spPr/>
      <dgm:t>
        <a:bodyPr/>
        <a:lstStyle/>
        <a:p>
          <a:endParaRPr lang="en-US"/>
        </a:p>
      </dgm:t>
    </dgm:pt>
    <dgm:pt modelId="{68E353C7-D10B-EC4E-9B09-4E98397FAEEB}" type="sibTrans" cxnId="{EAE83FAD-051E-4B4C-B41D-BE8E3EB92254}">
      <dgm:prSet/>
      <dgm:spPr/>
      <dgm:t>
        <a:bodyPr/>
        <a:lstStyle/>
        <a:p>
          <a:endParaRPr lang="en-US"/>
        </a:p>
      </dgm:t>
    </dgm:pt>
    <dgm:pt modelId="{8EB852F6-5A62-9E40-A6C6-4D57D157A5DE}">
      <dgm:prSet phldrT="[Text]"/>
      <dgm:spPr/>
      <dgm:t>
        <a:bodyPr/>
        <a:lstStyle/>
        <a:p>
          <a:r>
            <a:rPr lang="en-US" dirty="0" smtClean="0"/>
            <a:t>Farmers and small landowners traded parts of land for protection</a:t>
          </a:r>
          <a:endParaRPr lang="en-US" dirty="0"/>
        </a:p>
      </dgm:t>
    </dgm:pt>
    <dgm:pt modelId="{9D089B1F-B0CD-3447-BB8E-D770A018666F}" type="parTrans" cxnId="{7A7A6C0E-D6A3-6E4D-A379-5CD6121F4570}">
      <dgm:prSet/>
      <dgm:spPr/>
      <dgm:t>
        <a:bodyPr/>
        <a:lstStyle/>
        <a:p>
          <a:endParaRPr lang="en-US"/>
        </a:p>
      </dgm:t>
    </dgm:pt>
    <dgm:pt modelId="{3F3DD134-5FAF-8F4F-9477-22AB7E40DDB2}" type="sibTrans" cxnId="{7A7A6C0E-D6A3-6E4D-A379-5CD6121F4570}">
      <dgm:prSet/>
      <dgm:spPr/>
      <dgm:t>
        <a:bodyPr/>
        <a:lstStyle/>
        <a:p>
          <a:endParaRPr lang="en-US"/>
        </a:p>
      </dgm:t>
    </dgm:pt>
    <dgm:pt modelId="{3B314577-B99C-C34B-A1E3-7B044C74E72A}">
      <dgm:prSet/>
      <dgm:spPr/>
      <dgm:t>
        <a:bodyPr/>
        <a:lstStyle/>
        <a:p>
          <a:r>
            <a:rPr lang="en-US" dirty="0" smtClean="0"/>
            <a:t>Lords gained more power</a:t>
          </a:r>
          <a:endParaRPr lang="en-US" dirty="0"/>
        </a:p>
      </dgm:t>
    </dgm:pt>
    <dgm:pt modelId="{84F2CAE8-F519-D847-9DC3-0A1F58A193C0}" type="parTrans" cxnId="{7D0A5499-1C3E-FF42-A5DD-B432482C57D4}">
      <dgm:prSet/>
      <dgm:spPr/>
      <dgm:t>
        <a:bodyPr/>
        <a:lstStyle/>
        <a:p>
          <a:endParaRPr lang="en-US"/>
        </a:p>
      </dgm:t>
    </dgm:pt>
    <dgm:pt modelId="{E681A1E7-C51F-C243-86F1-B680FF7D963E}" type="sibTrans" cxnId="{7D0A5499-1C3E-FF42-A5DD-B432482C57D4}">
      <dgm:prSet/>
      <dgm:spPr/>
      <dgm:t>
        <a:bodyPr/>
        <a:lstStyle/>
        <a:p>
          <a:endParaRPr lang="en-US"/>
        </a:p>
      </dgm:t>
    </dgm:pt>
    <dgm:pt modelId="{2CDC98E4-F812-4A4E-BBD0-DE71675A1020}" type="pres">
      <dgm:prSet presAssocID="{6309B1A2-0ED3-0640-8229-F00518DC0A0D}" presName="Name0" presStyleCnt="0">
        <dgm:presLayoutVars>
          <dgm:dir/>
          <dgm:resizeHandles val="exact"/>
        </dgm:presLayoutVars>
      </dgm:prSet>
      <dgm:spPr/>
    </dgm:pt>
    <dgm:pt modelId="{F68A4D8A-BE39-8949-AA40-568E76F24CF7}" type="pres">
      <dgm:prSet presAssocID="{59120EE8-835A-CA49-A473-BBC788304FB9}" presName="node" presStyleLbl="node1" presStyleIdx="0" presStyleCnt="4" custScaleY="20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D5440-4C14-E543-9908-C789C29F23FB}" type="pres">
      <dgm:prSet presAssocID="{F764ED63-A79A-254A-9E21-152BA6C79E7E}" presName="sibTrans" presStyleLbl="sibTrans2D1" presStyleIdx="0" presStyleCnt="3"/>
      <dgm:spPr/>
    </dgm:pt>
    <dgm:pt modelId="{7E93617E-FEE1-734D-A79D-9FCDCE02F8BC}" type="pres">
      <dgm:prSet presAssocID="{F764ED63-A79A-254A-9E21-152BA6C79E7E}" presName="connectorText" presStyleLbl="sibTrans2D1" presStyleIdx="0" presStyleCnt="3"/>
      <dgm:spPr/>
    </dgm:pt>
    <dgm:pt modelId="{CFE59812-9213-A143-81BA-37CC9015DBEC}" type="pres">
      <dgm:prSet presAssocID="{938DF577-ED98-934B-BBD6-2C98ECE130F2}" presName="node" presStyleLbl="node1" presStyleIdx="1" presStyleCnt="4" custScaleY="198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8400B-3E9B-C34B-9177-9E4E3DD4122F}" type="pres">
      <dgm:prSet presAssocID="{68E353C7-D10B-EC4E-9B09-4E98397FAEEB}" presName="sibTrans" presStyleLbl="sibTrans2D1" presStyleIdx="1" presStyleCnt="3"/>
      <dgm:spPr/>
    </dgm:pt>
    <dgm:pt modelId="{0018EF46-BC64-4641-8BF9-F2A5EEA32FC6}" type="pres">
      <dgm:prSet presAssocID="{68E353C7-D10B-EC4E-9B09-4E98397FAEEB}" presName="connectorText" presStyleLbl="sibTrans2D1" presStyleIdx="1" presStyleCnt="3"/>
      <dgm:spPr/>
    </dgm:pt>
    <dgm:pt modelId="{FCBF4F8E-694E-4B41-A9D5-DE364A8544B1}" type="pres">
      <dgm:prSet presAssocID="{8EB852F6-5A62-9E40-A6C6-4D57D157A5DE}" presName="node" presStyleLbl="node1" presStyleIdx="2" presStyleCnt="4" custScaleY="19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5A479-6B57-D242-A49E-8629292BCF2D}" type="pres">
      <dgm:prSet presAssocID="{3F3DD134-5FAF-8F4F-9477-22AB7E40DDB2}" presName="sibTrans" presStyleLbl="sibTrans2D1" presStyleIdx="2" presStyleCnt="3"/>
      <dgm:spPr/>
    </dgm:pt>
    <dgm:pt modelId="{43E7A527-F876-1B4E-970C-43200AF49E37}" type="pres">
      <dgm:prSet presAssocID="{3F3DD134-5FAF-8F4F-9477-22AB7E40DDB2}" presName="connectorText" presStyleLbl="sibTrans2D1" presStyleIdx="2" presStyleCnt="3"/>
      <dgm:spPr/>
    </dgm:pt>
    <dgm:pt modelId="{20A2C528-BFFC-124A-9EA4-2C2F520FE1C6}" type="pres">
      <dgm:prSet presAssocID="{3B314577-B99C-C34B-A1E3-7B044C74E72A}" presName="node" presStyleLbl="node1" presStyleIdx="3" presStyleCnt="4" custScaleY="207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8E7B6-9EF0-4342-8278-AEE0D09D9BB1}" type="presOf" srcId="{68E353C7-D10B-EC4E-9B09-4E98397FAEEB}" destId="{A6C8400B-3E9B-C34B-9177-9E4E3DD4122F}" srcOrd="0" destOrd="0" presId="urn:microsoft.com/office/officeart/2005/8/layout/process1"/>
    <dgm:cxn modelId="{EAE83FAD-051E-4B4C-B41D-BE8E3EB92254}" srcId="{6309B1A2-0ED3-0640-8229-F00518DC0A0D}" destId="{938DF577-ED98-934B-BBD6-2C98ECE130F2}" srcOrd="1" destOrd="0" parTransId="{0B0CB5DE-2381-0044-B0A1-053AAD137C27}" sibTransId="{68E353C7-D10B-EC4E-9B09-4E98397FAEEB}"/>
    <dgm:cxn modelId="{E6E1D14C-3C15-9344-A5E5-792073B3EC92}" type="presOf" srcId="{3F3DD134-5FAF-8F4F-9477-22AB7E40DDB2}" destId="{D8C5A479-6B57-D242-A49E-8629292BCF2D}" srcOrd="0" destOrd="0" presId="urn:microsoft.com/office/officeart/2005/8/layout/process1"/>
    <dgm:cxn modelId="{E03C3751-50D4-1945-A554-D935258F6087}" type="presOf" srcId="{3B314577-B99C-C34B-A1E3-7B044C74E72A}" destId="{20A2C528-BFFC-124A-9EA4-2C2F520FE1C6}" srcOrd="0" destOrd="0" presId="urn:microsoft.com/office/officeart/2005/8/layout/process1"/>
    <dgm:cxn modelId="{7D0A5499-1C3E-FF42-A5DD-B432482C57D4}" srcId="{6309B1A2-0ED3-0640-8229-F00518DC0A0D}" destId="{3B314577-B99C-C34B-A1E3-7B044C74E72A}" srcOrd="3" destOrd="0" parTransId="{84F2CAE8-F519-D847-9DC3-0A1F58A193C0}" sibTransId="{E681A1E7-C51F-C243-86F1-B680FF7D963E}"/>
    <dgm:cxn modelId="{EC6AAA0D-F75C-FB49-BC32-B8551904FD92}" type="presOf" srcId="{938DF577-ED98-934B-BBD6-2C98ECE130F2}" destId="{CFE59812-9213-A143-81BA-37CC9015DBEC}" srcOrd="0" destOrd="0" presId="urn:microsoft.com/office/officeart/2005/8/layout/process1"/>
    <dgm:cxn modelId="{F9F33272-AF0B-384A-B20F-F5C22ACDDD61}" srcId="{6309B1A2-0ED3-0640-8229-F00518DC0A0D}" destId="{59120EE8-835A-CA49-A473-BBC788304FB9}" srcOrd="0" destOrd="0" parTransId="{6839EC1E-B51C-1B4E-9A95-1E92F00D9561}" sibTransId="{F764ED63-A79A-254A-9E21-152BA6C79E7E}"/>
    <dgm:cxn modelId="{ED38500A-ACF6-1F45-991E-017815382B78}" type="presOf" srcId="{59120EE8-835A-CA49-A473-BBC788304FB9}" destId="{F68A4D8A-BE39-8949-AA40-568E76F24CF7}" srcOrd="0" destOrd="0" presId="urn:microsoft.com/office/officeart/2005/8/layout/process1"/>
    <dgm:cxn modelId="{A8201CE3-A72A-B045-9F3D-A09A3338357F}" type="presOf" srcId="{F764ED63-A79A-254A-9E21-152BA6C79E7E}" destId="{7E93617E-FEE1-734D-A79D-9FCDCE02F8BC}" srcOrd="1" destOrd="0" presId="urn:microsoft.com/office/officeart/2005/8/layout/process1"/>
    <dgm:cxn modelId="{A7AE92C0-D006-5949-8151-C5553B8D6DFC}" type="presOf" srcId="{8EB852F6-5A62-9E40-A6C6-4D57D157A5DE}" destId="{FCBF4F8E-694E-4B41-A9D5-DE364A8544B1}" srcOrd="0" destOrd="0" presId="urn:microsoft.com/office/officeart/2005/8/layout/process1"/>
    <dgm:cxn modelId="{E9D6A3A7-2A37-EA46-A169-EA398D9C8E28}" type="presOf" srcId="{6309B1A2-0ED3-0640-8229-F00518DC0A0D}" destId="{2CDC98E4-F812-4A4E-BBD0-DE71675A1020}" srcOrd="0" destOrd="0" presId="urn:microsoft.com/office/officeart/2005/8/layout/process1"/>
    <dgm:cxn modelId="{58CBCCFC-292B-1747-89DB-C64DEB51BB5E}" type="presOf" srcId="{68E353C7-D10B-EC4E-9B09-4E98397FAEEB}" destId="{0018EF46-BC64-4641-8BF9-F2A5EEA32FC6}" srcOrd="1" destOrd="0" presId="urn:microsoft.com/office/officeart/2005/8/layout/process1"/>
    <dgm:cxn modelId="{6C50571B-34E7-DD4E-994F-AC685E174780}" type="presOf" srcId="{F764ED63-A79A-254A-9E21-152BA6C79E7E}" destId="{11FD5440-4C14-E543-9908-C789C29F23FB}" srcOrd="0" destOrd="0" presId="urn:microsoft.com/office/officeart/2005/8/layout/process1"/>
    <dgm:cxn modelId="{7A7A6C0E-D6A3-6E4D-A379-5CD6121F4570}" srcId="{6309B1A2-0ED3-0640-8229-F00518DC0A0D}" destId="{8EB852F6-5A62-9E40-A6C6-4D57D157A5DE}" srcOrd="2" destOrd="0" parTransId="{9D089B1F-B0CD-3447-BB8E-D770A018666F}" sibTransId="{3F3DD134-5FAF-8F4F-9477-22AB7E40DDB2}"/>
    <dgm:cxn modelId="{41F796AF-44BC-F646-BF81-1789AC52F0A9}" type="presOf" srcId="{3F3DD134-5FAF-8F4F-9477-22AB7E40DDB2}" destId="{43E7A527-F876-1B4E-970C-43200AF49E37}" srcOrd="1" destOrd="0" presId="urn:microsoft.com/office/officeart/2005/8/layout/process1"/>
    <dgm:cxn modelId="{D33AC154-1561-9D49-97C8-B734D1FE472F}" type="presParOf" srcId="{2CDC98E4-F812-4A4E-BBD0-DE71675A1020}" destId="{F68A4D8A-BE39-8949-AA40-568E76F24CF7}" srcOrd="0" destOrd="0" presId="urn:microsoft.com/office/officeart/2005/8/layout/process1"/>
    <dgm:cxn modelId="{F23B40F3-DF72-FF4A-9C6F-56D4EB7AB4A2}" type="presParOf" srcId="{2CDC98E4-F812-4A4E-BBD0-DE71675A1020}" destId="{11FD5440-4C14-E543-9908-C789C29F23FB}" srcOrd="1" destOrd="0" presId="urn:microsoft.com/office/officeart/2005/8/layout/process1"/>
    <dgm:cxn modelId="{B7D18D1B-A48A-BD44-9BB5-D73BABAB4F5A}" type="presParOf" srcId="{11FD5440-4C14-E543-9908-C789C29F23FB}" destId="{7E93617E-FEE1-734D-A79D-9FCDCE02F8BC}" srcOrd="0" destOrd="0" presId="urn:microsoft.com/office/officeart/2005/8/layout/process1"/>
    <dgm:cxn modelId="{6901BCB4-44D2-D64D-9B93-3B46DAF989BC}" type="presParOf" srcId="{2CDC98E4-F812-4A4E-BBD0-DE71675A1020}" destId="{CFE59812-9213-A143-81BA-37CC9015DBEC}" srcOrd="2" destOrd="0" presId="urn:microsoft.com/office/officeart/2005/8/layout/process1"/>
    <dgm:cxn modelId="{7A8DA5A2-B284-1743-970D-7E6DADFF5E7C}" type="presParOf" srcId="{2CDC98E4-F812-4A4E-BBD0-DE71675A1020}" destId="{A6C8400B-3E9B-C34B-9177-9E4E3DD4122F}" srcOrd="3" destOrd="0" presId="urn:microsoft.com/office/officeart/2005/8/layout/process1"/>
    <dgm:cxn modelId="{07C7C7BA-FA99-DB4D-B0A3-81607FA4A763}" type="presParOf" srcId="{A6C8400B-3E9B-C34B-9177-9E4E3DD4122F}" destId="{0018EF46-BC64-4641-8BF9-F2A5EEA32FC6}" srcOrd="0" destOrd="0" presId="urn:microsoft.com/office/officeart/2005/8/layout/process1"/>
    <dgm:cxn modelId="{D5D92089-841F-464A-A5CA-A97182A2E244}" type="presParOf" srcId="{2CDC98E4-F812-4A4E-BBD0-DE71675A1020}" destId="{FCBF4F8E-694E-4B41-A9D5-DE364A8544B1}" srcOrd="4" destOrd="0" presId="urn:microsoft.com/office/officeart/2005/8/layout/process1"/>
    <dgm:cxn modelId="{359D1FBB-EE76-AA41-A32B-5B18BC71DF3B}" type="presParOf" srcId="{2CDC98E4-F812-4A4E-BBD0-DE71675A1020}" destId="{D8C5A479-6B57-D242-A49E-8629292BCF2D}" srcOrd="5" destOrd="0" presId="urn:microsoft.com/office/officeart/2005/8/layout/process1"/>
    <dgm:cxn modelId="{3DEDF157-7DCC-B345-815A-8F1A8FF035CD}" type="presParOf" srcId="{D8C5A479-6B57-D242-A49E-8629292BCF2D}" destId="{43E7A527-F876-1B4E-970C-43200AF49E37}" srcOrd="0" destOrd="0" presId="urn:microsoft.com/office/officeart/2005/8/layout/process1"/>
    <dgm:cxn modelId="{049DC031-9D9C-034E-9271-5EE0C835C5D7}" type="presParOf" srcId="{2CDC98E4-F812-4A4E-BBD0-DE71675A1020}" destId="{20A2C528-BFFC-124A-9EA4-2C2F520FE1C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A4D8A-BE39-8949-AA40-568E76F24CF7}">
      <dsp:nvSpPr>
        <dsp:cNvPr id="0" name=""/>
        <dsp:cNvSpPr/>
      </dsp:nvSpPr>
      <dsp:spPr>
        <a:xfrm>
          <a:off x="4018" y="1687917"/>
          <a:ext cx="1756916" cy="21105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Large landowners set up private armies</a:t>
          </a:r>
          <a:endParaRPr lang="en-US" sz="1800" kern="1200" dirty="0"/>
        </a:p>
      </dsp:txBody>
      <dsp:txXfrm>
        <a:off x="55476" y="1739375"/>
        <a:ext cx="1654000" cy="2007649"/>
      </dsp:txXfrm>
    </dsp:sp>
    <dsp:sp modelId="{11FD5440-4C14-E543-9908-C789C29F23FB}">
      <dsp:nvSpPr>
        <dsp:cNvPr id="0" name=""/>
        <dsp:cNvSpPr/>
      </dsp:nvSpPr>
      <dsp:spPr>
        <a:xfrm>
          <a:off x="1936625" y="2525342"/>
          <a:ext cx="372466" cy="4357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36625" y="2612485"/>
        <a:ext cx="260726" cy="261429"/>
      </dsp:txXfrm>
    </dsp:sp>
    <dsp:sp modelId="{CFE59812-9213-A143-81BA-37CC9015DBEC}">
      <dsp:nvSpPr>
        <dsp:cNvPr id="0" name=""/>
        <dsp:cNvSpPr/>
      </dsp:nvSpPr>
      <dsp:spPr>
        <a:xfrm>
          <a:off x="2463700" y="1699533"/>
          <a:ext cx="1756916" cy="20873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Countryside became lawless and dangerous</a:t>
          </a:r>
          <a:endParaRPr lang="en-US" sz="1800" kern="1200" dirty="0"/>
        </a:p>
      </dsp:txBody>
      <dsp:txXfrm>
        <a:off x="2515158" y="1750991"/>
        <a:ext cx="1654000" cy="1984416"/>
      </dsp:txXfrm>
    </dsp:sp>
    <dsp:sp modelId="{A6C8400B-3E9B-C34B-9177-9E4E3DD4122F}">
      <dsp:nvSpPr>
        <dsp:cNvPr id="0" name=""/>
        <dsp:cNvSpPr/>
      </dsp:nvSpPr>
      <dsp:spPr>
        <a:xfrm>
          <a:off x="4396308" y="2525342"/>
          <a:ext cx="372466" cy="4357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96308" y="2612485"/>
        <a:ext cx="260726" cy="261429"/>
      </dsp:txXfrm>
    </dsp:sp>
    <dsp:sp modelId="{FCBF4F8E-694E-4B41-A9D5-DE364A8544B1}">
      <dsp:nvSpPr>
        <dsp:cNvPr id="0" name=""/>
        <dsp:cNvSpPr/>
      </dsp:nvSpPr>
      <dsp:spPr>
        <a:xfrm>
          <a:off x="4923383" y="1711155"/>
          <a:ext cx="1756916" cy="20640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Farmers and small landowners traded parts of land for protection</a:t>
          </a:r>
          <a:endParaRPr lang="en-US" sz="1800" kern="1200" dirty="0"/>
        </a:p>
      </dsp:txBody>
      <dsp:txXfrm>
        <a:off x="4974841" y="1762613"/>
        <a:ext cx="1654000" cy="1961172"/>
      </dsp:txXfrm>
    </dsp:sp>
    <dsp:sp modelId="{D8C5A479-6B57-D242-A49E-8629292BCF2D}">
      <dsp:nvSpPr>
        <dsp:cNvPr id="0" name=""/>
        <dsp:cNvSpPr/>
      </dsp:nvSpPr>
      <dsp:spPr>
        <a:xfrm>
          <a:off x="6855990" y="2525342"/>
          <a:ext cx="372466" cy="43571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855990" y="2612485"/>
        <a:ext cx="260726" cy="261429"/>
      </dsp:txXfrm>
    </dsp:sp>
    <dsp:sp modelId="{20A2C528-BFFC-124A-9EA4-2C2F520FE1C6}">
      <dsp:nvSpPr>
        <dsp:cNvPr id="0" name=""/>
        <dsp:cNvSpPr/>
      </dsp:nvSpPr>
      <dsp:spPr>
        <a:xfrm>
          <a:off x="7383065" y="1649672"/>
          <a:ext cx="1756916" cy="2187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Lords gained more power</a:t>
          </a:r>
          <a:endParaRPr lang="en-US" sz="1800" kern="1200" dirty="0"/>
        </a:p>
      </dsp:txBody>
      <dsp:txXfrm>
        <a:off x="7434523" y="1701130"/>
        <a:ext cx="1654000" cy="2084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5/16/16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Exchange </a:t>
            </a:r>
            <a:r>
              <a:rPr lang="en-US" smtClean="0"/>
              <a:t>and </a:t>
            </a:r>
            <a:r>
              <a:rPr lang="en-US" smtClean="0"/>
              <a:t>Encounter (Part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500-1500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9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Umayyads</a:t>
            </a:r>
            <a:r>
              <a:rPr lang="en-US" dirty="0" smtClean="0"/>
              <a:t> of al-</a:t>
            </a:r>
            <a:r>
              <a:rPr lang="en-US" dirty="0" err="1" smtClean="0"/>
              <a:t>Andalus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(756-976)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</a:p>
          <a:p>
            <a:r>
              <a:rPr lang="en-US" dirty="0" smtClean="0"/>
              <a:t>Will hold the area of Spain until their defeat in 732 (Battle of Tours)</a:t>
            </a:r>
          </a:p>
          <a:p>
            <a:r>
              <a:rPr lang="en-US" dirty="0" smtClean="0"/>
              <a:t>Their libraries will later bring the light of the Renaissance to Middle Ages Europe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78" y="423321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Fatmid</a:t>
            </a:r>
            <a:r>
              <a:rPr lang="en-US" dirty="0" smtClean="0"/>
              <a:t> Caliphate </a:t>
            </a:r>
            <a:br>
              <a:rPr lang="en-US" dirty="0" smtClean="0"/>
            </a:br>
            <a:r>
              <a:rPr lang="en-US" dirty="0" smtClean="0"/>
              <a:t>(909-1171)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Africa, Egypt, Western Arabia, and Syria</a:t>
            </a:r>
          </a:p>
          <a:p>
            <a:r>
              <a:rPr lang="en-US" dirty="0" smtClean="0"/>
              <a:t>Formed by decedents of Muhammad’s daughter, Fatima</a:t>
            </a:r>
          </a:p>
          <a:p>
            <a:r>
              <a:rPr lang="en-US" dirty="0" smtClean="0"/>
              <a:t>Still </a:t>
            </a:r>
            <a:r>
              <a:rPr lang="en-US" smtClean="0"/>
              <a:t>connected to </a:t>
            </a:r>
            <a:r>
              <a:rPr lang="en-US" dirty="0" smtClean="0"/>
              <a:t>the Abbasid caliphate through religion, language, trade, and the economy</a:t>
            </a:r>
            <a:endParaRPr lang="en-US" dirty="0"/>
          </a:p>
        </p:txBody>
      </p:sp>
      <p:pic>
        <p:nvPicPr>
          <p:cNvPr id="4" name="Picture 3" descr="FatimidCaliphate9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62" y="4328192"/>
            <a:ext cx="3989557" cy="24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Byzantines, Russians, Turks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Three groups interact in Central Asia.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662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Justinian</a:t>
            </a:r>
          </a:p>
          <a:p>
            <a:pPr lvl="1"/>
            <a:r>
              <a:rPr lang="en-US" dirty="0" smtClean="0"/>
              <a:t>Law Code</a:t>
            </a:r>
          </a:p>
          <a:p>
            <a:r>
              <a:rPr lang="en-US" dirty="0" smtClean="0"/>
              <a:t>Building Constantinople</a:t>
            </a:r>
          </a:p>
          <a:p>
            <a:pPr lvl="1"/>
            <a:r>
              <a:rPr lang="en-US" dirty="0" err="1" smtClean="0"/>
              <a:t>Hagia</a:t>
            </a:r>
            <a:r>
              <a:rPr lang="en-US" dirty="0" smtClean="0"/>
              <a:t> Sophia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72" y="3772133"/>
            <a:ext cx="6518267" cy="29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2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Schism</a:t>
            </a:r>
            <a:endParaRPr lang="en-US" dirty="0"/>
          </a:p>
        </p:txBody>
      </p:sp>
      <p:pic>
        <p:nvPicPr>
          <p:cNvPr id="6" name="Content Placeholder 5" descr="11th Century Two Brances of Christian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57" b="-34357"/>
          <a:stretch>
            <a:fillRect/>
          </a:stretch>
        </p:blipFill>
        <p:spPr>
          <a:xfrm>
            <a:off x="79502" y="503238"/>
            <a:ext cx="9064498" cy="6258985"/>
          </a:xfrm>
        </p:spPr>
      </p:pic>
    </p:spTree>
    <p:extLst>
      <p:ext uri="{BB962C8B-B14F-4D97-AF65-F5344CB8AC3E}">
        <p14:creationId xmlns:p14="http://schemas.microsoft.com/office/powerpoint/2010/main" val="186281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Russian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00737"/>
          </a:xfrm>
        </p:spPr>
        <p:txBody>
          <a:bodyPr>
            <a:normAutofit/>
          </a:bodyPr>
          <a:lstStyle/>
          <a:p>
            <a:r>
              <a:rPr lang="en-US" dirty="0" smtClean="0"/>
              <a:t>Slavic farmers and traders, later merge with bands of “</a:t>
            </a:r>
            <a:r>
              <a:rPr lang="en-US" dirty="0" err="1" smtClean="0"/>
              <a:t>Rus</a:t>
            </a:r>
            <a:r>
              <a:rPr lang="en-US" dirty="0" smtClean="0"/>
              <a:t>” (probably Vikings)</a:t>
            </a:r>
          </a:p>
          <a:p>
            <a:r>
              <a:rPr lang="en-US" dirty="0" smtClean="0"/>
              <a:t>Organized into a principality in Kiev</a:t>
            </a:r>
          </a:p>
          <a:p>
            <a:r>
              <a:rPr lang="en-US" dirty="0" smtClean="0"/>
              <a:t>Mongol invasions in the 1200s invaded and ruled all of southern Russia for 200 years (The Golden Horde)</a:t>
            </a:r>
          </a:p>
          <a:p>
            <a:r>
              <a:rPr lang="en-US" dirty="0" smtClean="0"/>
              <a:t>Ivan III gains power, challenges Mongol rule, and establishes the Russian empire (</a:t>
            </a:r>
            <a:r>
              <a:rPr lang="en-US" b="1" dirty="0" smtClean="0"/>
              <a:t>czar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Czar</a:t>
            </a:r>
            <a:r>
              <a:rPr lang="en-US" dirty="0" smtClean="0"/>
              <a:t>- Slavic monarchs or supreme rulers, from the Latin Caesar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16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Empires in 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the Abbasids (Muslim) in control of Anatolia</a:t>
            </a:r>
          </a:p>
          <a:p>
            <a:r>
              <a:rPr lang="en-US" dirty="0" err="1" smtClean="0"/>
              <a:t>Seljuks</a:t>
            </a:r>
            <a:r>
              <a:rPr lang="en-US" dirty="0" smtClean="0"/>
              <a:t>- the first group of Turks</a:t>
            </a:r>
          </a:p>
          <a:p>
            <a:r>
              <a:rPr lang="en-US" dirty="0" smtClean="0"/>
              <a:t>Victories in the Crusades</a:t>
            </a:r>
          </a:p>
          <a:p>
            <a:r>
              <a:rPr lang="en-US" dirty="0" smtClean="0"/>
              <a:t>After the Mongol empire around Baghdad crumbled, the Ottoman Turks rose to power in </a:t>
            </a:r>
            <a:r>
              <a:rPr lang="en-US" smtClean="0"/>
              <a:t>the region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3976"/>
            <a:ext cx="7313613" cy="841764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202191"/>
            <a:ext cx="3200400" cy="584035"/>
          </a:xfrm>
        </p:spPr>
        <p:txBody>
          <a:bodyPr/>
          <a:lstStyle/>
          <a:p>
            <a:r>
              <a:rPr lang="en-US" dirty="0" smtClean="0"/>
              <a:t>Tang Dynasty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510" y="2174875"/>
            <a:ext cx="4090017" cy="4510391"/>
          </a:xfrm>
        </p:spPr>
        <p:txBody>
          <a:bodyPr/>
          <a:lstStyle/>
          <a:p>
            <a:r>
              <a:rPr lang="en-US" dirty="0" smtClean="0"/>
              <a:t>Second larges and longest-enduring empire after the Han</a:t>
            </a:r>
          </a:p>
          <a:p>
            <a:r>
              <a:rPr lang="en-US" dirty="0" smtClean="0"/>
              <a:t>Golden Age- cultural and artistic</a:t>
            </a:r>
          </a:p>
          <a:p>
            <a:r>
              <a:rPr lang="en-US" dirty="0" smtClean="0"/>
              <a:t>Scholar-Officials- expands the civil service exams started by the Hans</a:t>
            </a:r>
          </a:p>
          <a:p>
            <a:r>
              <a:rPr lang="en-US" dirty="0" smtClean="0"/>
              <a:t>Border attacks and internal rebellions led to their demise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197343"/>
            <a:ext cx="3200400" cy="584035"/>
          </a:xfrm>
        </p:spPr>
        <p:txBody>
          <a:bodyPr/>
          <a:lstStyle/>
          <a:p>
            <a:r>
              <a:rPr lang="en-US" dirty="0" smtClean="0"/>
              <a:t>Song China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4261708" cy="4510391"/>
          </a:xfrm>
        </p:spPr>
        <p:txBody>
          <a:bodyPr/>
          <a:lstStyle/>
          <a:p>
            <a:r>
              <a:rPr lang="en-US" dirty="0" smtClean="0"/>
              <a:t>Ruled a smaller area than then Tang and Hans but China remained stable, powerful, and prosperous</a:t>
            </a:r>
          </a:p>
          <a:p>
            <a:r>
              <a:rPr lang="en-US" dirty="0" smtClean="0"/>
              <a:t>China becomes the most populous and advanced country in the world</a:t>
            </a:r>
          </a:p>
          <a:p>
            <a:r>
              <a:rPr lang="en-US" dirty="0" smtClean="0"/>
              <a:t>Movable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0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Nomads on the Asian Steppes</a:t>
            </a:r>
          </a:p>
          <a:p>
            <a:pPr lvl="1"/>
            <a:r>
              <a:rPr lang="en-US" dirty="0" smtClean="0"/>
              <a:t>Pastoralists</a:t>
            </a:r>
          </a:p>
          <a:p>
            <a:r>
              <a:rPr lang="en-US" dirty="0" smtClean="0"/>
              <a:t>Engaged in peaceful trade with settled peoples</a:t>
            </a:r>
          </a:p>
          <a:p>
            <a:r>
              <a:rPr lang="en-US" dirty="0" smtClean="0"/>
              <a:t>Prided themselves on toughness and conducted raids to gain wealth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36" y="3987207"/>
            <a:ext cx="4887482" cy="26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9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Genghis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266" y="1735138"/>
            <a:ext cx="3920294" cy="44646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United the Mongol tribes (1200)</a:t>
            </a:r>
          </a:p>
          <a:p>
            <a:r>
              <a:rPr lang="en-US" sz="2800" dirty="0" smtClean="0"/>
              <a:t>Conquers much of Asia</a:t>
            </a:r>
          </a:p>
          <a:p>
            <a:r>
              <a:rPr lang="en-US" sz="2800" dirty="0" smtClean="0"/>
              <a:t>Brilliant organizer, gifted strategist, and used cruelty as a weapon</a:t>
            </a:r>
            <a:endParaRPr lang="en-US" sz="2800" dirty="0"/>
          </a:p>
        </p:txBody>
      </p:sp>
      <p:pic>
        <p:nvPicPr>
          <p:cNvPr id="5" name="Content Placeholder 4" descr="genghi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45" b="-9745"/>
          <a:stretch>
            <a:fillRect/>
          </a:stretch>
        </p:blipFill>
        <p:spPr>
          <a:xfrm>
            <a:off x="4648200" y="1735138"/>
            <a:ext cx="4091942" cy="4654073"/>
          </a:xfrm>
        </p:spPr>
      </p:pic>
    </p:spTree>
    <p:extLst>
      <p:ext uri="{BB962C8B-B14F-4D97-AF65-F5344CB8AC3E}">
        <p14:creationId xmlns:p14="http://schemas.microsoft.com/office/powerpoint/2010/main" val="368599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Muslim World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The spread of Islam and achievements of the Muslim world from 600-1250.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293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8" y="0"/>
            <a:ext cx="8572063" cy="1110165"/>
          </a:xfrm>
        </p:spPr>
        <p:txBody>
          <a:bodyPr/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>Khanates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After Genghis’ death his sons and grandsons continued conquest. By 1260, divided their empire into four khanates (Regions).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100f8df87619790ca336b91bf21a5ae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5854"/>
          <a:stretch>
            <a:fillRect/>
          </a:stretch>
        </p:blipFill>
        <p:spPr>
          <a:xfrm>
            <a:off x="298450" y="1109663"/>
            <a:ext cx="8572500" cy="5594350"/>
          </a:xfrm>
        </p:spPr>
      </p:pic>
    </p:spTree>
    <p:extLst>
      <p:ext uri="{BB962C8B-B14F-4D97-AF65-F5344CB8AC3E}">
        <p14:creationId xmlns:p14="http://schemas.microsoft.com/office/powerpoint/2010/main" val="298839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Mongolica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Mongol Peace</a:t>
            </a:r>
          </a:p>
          <a:p>
            <a:r>
              <a:rPr lang="en-US" dirty="0" smtClean="0"/>
              <a:t>Guaranteed safe passage for trade caravans, travelers, and missionaries from one end of the empire to another</a:t>
            </a:r>
          </a:p>
          <a:p>
            <a:r>
              <a:rPr lang="en-US" dirty="0" smtClean="0"/>
              <a:t>Trade becomes more active</a:t>
            </a:r>
          </a:p>
        </p:txBody>
      </p:sp>
      <p:pic>
        <p:nvPicPr>
          <p:cNvPr id="4" name="Picture 3" descr="silkroad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12" y="4226304"/>
            <a:ext cx="5110088" cy="26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Kublai Khan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4835" y="1511051"/>
            <a:ext cx="4125725" cy="4800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Grandson of Genghis</a:t>
            </a:r>
          </a:p>
          <a:p>
            <a:pPr marL="0" indent="0">
              <a:buNone/>
            </a:pPr>
            <a:r>
              <a:rPr lang="en-US" sz="2400" dirty="0" smtClean="0"/>
              <a:t>Conquers China and founds the Yuan Dynasty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Mongols maintain separate identity from Chinese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Restored the Grand Canal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Foreign trade increased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Marco Polo visits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Dynasty overthrown after Kublai Khan’s death</a:t>
            </a:r>
            <a:endParaRPr lang="en-US" sz="2400" dirty="0"/>
          </a:p>
        </p:txBody>
      </p:sp>
      <p:pic>
        <p:nvPicPr>
          <p:cNvPr id="2" name="Content Placeholder 1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6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02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406" y="1733601"/>
            <a:ext cx="8778193" cy="4056062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dirty="0" smtClean="0"/>
              <a:t>Not a united country- hundreds of clans controlled their own territories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Religions unite as </a:t>
            </a:r>
            <a:r>
              <a:rPr lang="en-US" b="1" dirty="0" smtClean="0"/>
              <a:t>Shinto</a:t>
            </a:r>
            <a:r>
              <a:rPr lang="en-US" dirty="0" smtClean="0"/>
              <a:t>- “way of the gods”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Respect for forces of nature and worship of ancestors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Yamato becomes leading clan by 400s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Helped establish the idea of rule by emperor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2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Buddhism- brought by Korean travelers</a:t>
            </a:r>
          </a:p>
          <a:p>
            <a:pPr lvl="1"/>
            <a:r>
              <a:rPr lang="en-US" dirty="0" smtClean="0"/>
              <a:t>Mixes with Shintoism</a:t>
            </a:r>
          </a:p>
          <a:p>
            <a:r>
              <a:rPr lang="en-US" dirty="0" smtClean="0"/>
              <a:t>Borrowed culture from China</a:t>
            </a:r>
          </a:p>
          <a:p>
            <a:pPr lvl="1"/>
            <a:r>
              <a:rPr lang="en-US" dirty="0" smtClean="0"/>
              <a:t>Adapted to suit their needs and retain traditions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437386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315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Samurai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431" y="1549936"/>
            <a:ext cx="4275129" cy="5060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Samurai- </a:t>
            </a:r>
            <a:r>
              <a:rPr lang="en-US" dirty="0" smtClean="0"/>
              <a:t>“one who serves,” loyal warriors</a:t>
            </a:r>
          </a:p>
          <a:p>
            <a:pPr marL="0" indent="0">
              <a:buNone/>
            </a:pPr>
            <a:r>
              <a:rPr lang="en-US" b="1" dirty="0" smtClean="0"/>
              <a:t>Bushido</a:t>
            </a:r>
            <a:r>
              <a:rPr lang="en-US" dirty="0" smtClean="0"/>
              <a:t>- “the way of the warrior,” code of behavior the samurai lived by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Show reckless courage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Reverence for the gods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Fairness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Generosity</a:t>
            </a:r>
            <a:r>
              <a:rPr lang="en-US" dirty="0"/>
              <a:t> </a:t>
            </a:r>
            <a:r>
              <a:rPr lang="en-US" dirty="0" smtClean="0"/>
              <a:t>toward those weaker than himself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Dying an honorable death more important than living a long life</a:t>
            </a:r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" r="-1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415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Shogunate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Shogun</a:t>
            </a:r>
            <a:r>
              <a:rPr lang="en-US" dirty="0" smtClean="0"/>
              <a:t>- military dictator in Japan</a:t>
            </a:r>
          </a:p>
          <a:p>
            <a:pPr marL="0" indent="0">
              <a:buNone/>
            </a:pPr>
            <a:r>
              <a:rPr lang="en-US" dirty="0" smtClean="0"/>
              <a:t>Emperor still reigned but the real center of power is the military headquarters</a:t>
            </a:r>
          </a:p>
          <a:p>
            <a:pPr marL="0" indent="0">
              <a:buNone/>
            </a:pPr>
            <a:r>
              <a:rPr lang="en-US" dirty="0" smtClean="0"/>
              <a:t>This pattern of government, shoguns ruled through puppet emperors, lasted until 1868</a:t>
            </a:r>
            <a:endParaRPr lang="en-US" dirty="0"/>
          </a:p>
        </p:txBody>
      </p:sp>
      <p:pic>
        <p:nvPicPr>
          <p:cNvPr id="4" name="Picture 3" descr="i-12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82" y="3860336"/>
            <a:ext cx="3225702" cy="27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Arabian 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133" y="1735139"/>
            <a:ext cx="4200427" cy="47073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Crossroads of 3 continents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Africa, Europe, Asia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Trade routes connected </a:t>
            </a:r>
          </a:p>
          <a:p>
            <a:pPr marL="0" indent="0">
              <a:buNone/>
            </a:pPr>
            <a:r>
              <a:rPr lang="en-US" dirty="0" smtClean="0"/>
              <a:t>Concept of one God was well known</a:t>
            </a:r>
          </a:p>
          <a:p>
            <a:pPr marL="0" indent="0">
              <a:buNone/>
            </a:pPr>
            <a:r>
              <a:rPr lang="en-US" dirty="0" smtClean="0"/>
              <a:t>570 AD- Muhammad born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Revelations -&gt; Teachings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Islam- “submission to the will of Allah”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Muslim- “one who has submitted”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81" b="-39181"/>
          <a:stretch>
            <a:fillRect/>
          </a:stretch>
        </p:blipFill>
        <p:spPr>
          <a:xfrm>
            <a:off x="4332721" y="1376321"/>
            <a:ext cx="4668878" cy="5310266"/>
          </a:xfrm>
        </p:spPr>
      </p:pic>
    </p:spTree>
    <p:extLst>
      <p:ext uri="{BB962C8B-B14F-4D97-AF65-F5344CB8AC3E}">
        <p14:creationId xmlns:p14="http://schemas.microsoft.com/office/powerpoint/2010/main" val="193908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06" y="1735138"/>
            <a:ext cx="4256454" cy="4912779"/>
          </a:xfrm>
        </p:spPr>
        <p:txBody>
          <a:bodyPr>
            <a:normAutofit/>
          </a:bodyPr>
          <a:lstStyle/>
          <a:p>
            <a:r>
              <a:rPr lang="en-US" dirty="0" smtClean="0"/>
              <a:t>Muhammad receives revelations from Allah</a:t>
            </a:r>
          </a:p>
          <a:p>
            <a:r>
              <a:rPr lang="en-US" dirty="0" smtClean="0"/>
              <a:t>The Five Pillars of Islam are Muslims' basic religious duties</a:t>
            </a:r>
          </a:p>
          <a:p>
            <a:r>
              <a:rPr lang="en-US" dirty="0" smtClean="0"/>
              <a:t>The Qur’an and the </a:t>
            </a:r>
            <a:r>
              <a:rPr lang="en-US" dirty="0" err="1" smtClean="0"/>
              <a:t>Sunna</a:t>
            </a:r>
            <a:r>
              <a:rPr lang="en-US" dirty="0" smtClean="0"/>
              <a:t> guide Muslim’s daily life</a:t>
            </a:r>
          </a:p>
          <a:p>
            <a:r>
              <a:rPr lang="en-US" dirty="0" smtClean="0"/>
              <a:t>Islam divides into several branches</a:t>
            </a:r>
          </a:p>
          <a:p>
            <a:pPr lvl="1"/>
            <a:r>
              <a:rPr lang="en-US" dirty="0" smtClean="0"/>
              <a:t>Sunni</a:t>
            </a:r>
          </a:p>
          <a:p>
            <a:pPr lvl="1"/>
            <a:r>
              <a:rPr lang="en-US" dirty="0" smtClean="0"/>
              <a:t>Shi’a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57" b="-32857"/>
          <a:stretch>
            <a:fillRect/>
          </a:stretch>
        </p:blipFill>
        <p:spPr>
          <a:xfrm>
            <a:off x="4648200" y="1735139"/>
            <a:ext cx="4319400" cy="4912778"/>
          </a:xfrm>
        </p:spPr>
      </p:pic>
    </p:spTree>
    <p:extLst>
      <p:ext uri="{BB962C8B-B14F-4D97-AF65-F5344CB8AC3E}">
        <p14:creationId xmlns:p14="http://schemas.microsoft.com/office/powerpoint/2010/main" val="315839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 scholars preserve, blend, and expand knowledge</a:t>
            </a:r>
          </a:p>
          <a:p>
            <a:pPr lvl="1"/>
            <a:r>
              <a:rPr lang="en-US" dirty="0" smtClean="0"/>
              <a:t>Especially in mathematics, astronomy, architecture, and medical science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0" y="3607652"/>
            <a:ext cx="4792231" cy="28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Caliph</a:t>
            </a:r>
            <a:r>
              <a:rPr lang="en-US" sz="3200" dirty="0" smtClean="0"/>
              <a:t>- leader (translates to “successor” or “deputy”)</a:t>
            </a:r>
          </a:p>
          <a:p>
            <a:pPr marL="0" indent="0">
              <a:buNone/>
            </a:pPr>
            <a:r>
              <a:rPr lang="en-US" sz="3200" b="1" dirty="0" smtClean="0"/>
              <a:t>Caliphate</a:t>
            </a:r>
            <a:r>
              <a:rPr lang="en-US" sz="3200" dirty="0" smtClean="0"/>
              <a:t>- organization of states in Muslim empire</a:t>
            </a:r>
            <a:endParaRPr lang="en-US" sz="3200" dirty="0"/>
          </a:p>
        </p:txBody>
      </p:sp>
      <p:pic>
        <p:nvPicPr>
          <p:cNvPr id="5" name="Content Placeholder 4" descr="_78515272_caliphs-map-alam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81" b="-44781"/>
          <a:stretch>
            <a:fillRect/>
          </a:stretch>
        </p:blipFill>
        <p:spPr>
          <a:xfrm>
            <a:off x="4648199" y="1735138"/>
            <a:ext cx="4222671" cy="4802761"/>
          </a:xfrm>
        </p:spPr>
      </p:pic>
    </p:spTree>
    <p:extLst>
      <p:ext uri="{BB962C8B-B14F-4D97-AF65-F5344CB8AC3E}">
        <p14:creationId xmlns:p14="http://schemas.microsoft.com/office/powerpoint/2010/main" val="308284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Umayyad Caliphate</a:t>
            </a:r>
            <a:br>
              <a:rPr lang="en-US" dirty="0" smtClean="0"/>
            </a:br>
            <a:r>
              <a:rPr lang="en-US" dirty="0" smtClean="0"/>
              <a:t>(661-750)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08" y="1735137"/>
            <a:ext cx="3978585" cy="4726041"/>
          </a:xfrm>
        </p:spPr>
        <p:txBody>
          <a:bodyPr>
            <a:normAutofit/>
          </a:bodyPr>
          <a:lstStyle/>
          <a:p>
            <a:r>
              <a:rPr lang="en-US" dirty="0" smtClean="0"/>
              <a:t>Moved Muslim capital to Damascus and began to surround themselves with wealth and ceremony</a:t>
            </a:r>
          </a:p>
          <a:p>
            <a:r>
              <a:rPr lang="en-US" dirty="0"/>
              <a:t>G</a:t>
            </a:r>
            <a:r>
              <a:rPr lang="en-US" dirty="0" smtClean="0"/>
              <a:t>ives rise to a fundamental division in the Muslim community</a:t>
            </a:r>
          </a:p>
          <a:p>
            <a:pPr lvl="1"/>
            <a:r>
              <a:rPr lang="en-US" dirty="0" smtClean="0"/>
              <a:t>Sunni-Shi’a Split</a:t>
            </a:r>
          </a:p>
          <a:p>
            <a:r>
              <a:rPr lang="en-US" dirty="0" smtClean="0"/>
              <a:t>Rebel groups overthrow the </a:t>
            </a:r>
            <a:r>
              <a:rPr lang="en-US" dirty="0" err="1" smtClean="0"/>
              <a:t>Umayyads</a:t>
            </a:r>
            <a:r>
              <a:rPr lang="en-US" dirty="0" smtClean="0"/>
              <a:t> in 750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33" y="3846829"/>
            <a:ext cx="4627872" cy="28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0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617"/>
            <a:ext cx="7313613" cy="729241"/>
          </a:xfrm>
        </p:spPr>
        <p:txBody>
          <a:bodyPr/>
          <a:lstStyle/>
          <a:p>
            <a:r>
              <a:rPr lang="en-US" dirty="0" smtClean="0"/>
              <a:t>Sunni and Shi’a Muslims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418951"/>
              </p:ext>
            </p:extLst>
          </p:nvPr>
        </p:nvGraphicFramePr>
        <p:xfrm>
          <a:off x="224106" y="1064413"/>
          <a:ext cx="8684116" cy="54527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42058"/>
                <a:gridCol w="4342058"/>
              </a:tblGrid>
              <a:tr h="5386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Sunni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Shi’a</a:t>
                      </a:r>
                      <a:endParaRPr lang="en-US" sz="2000" dirty="0"/>
                    </a:p>
                  </a:txBody>
                  <a:tcPr/>
                </a:tc>
              </a:tr>
              <a:tr h="9297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Believe the first four caliphs</a:t>
                      </a:r>
                      <a:r>
                        <a:rPr lang="en-US" sz="2000" baseline="0" dirty="0" smtClean="0"/>
                        <a:t> were “rightly guided”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Believe that Ali, the Prophet’s son-in-law,</a:t>
                      </a:r>
                      <a:r>
                        <a:rPr lang="en-US" sz="2000" baseline="0" dirty="0" smtClean="0"/>
                        <a:t> should have succeed Muhammad</a:t>
                      </a:r>
                      <a:endParaRPr lang="en-US" sz="2000" dirty="0"/>
                    </a:p>
                  </a:txBody>
                  <a:tcPr/>
                </a:tc>
              </a:tr>
              <a:tr h="17265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Believe</a:t>
                      </a:r>
                      <a:r>
                        <a:rPr lang="en-US" sz="2000" baseline="0" dirty="0" smtClean="0"/>
                        <a:t> that Muslim rulers should follow the </a:t>
                      </a:r>
                      <a:r>
                        <a:rPr lang="en-US" sz="2000" baseline="0" dirty="0" err="1" smtClean="0"/>
                        <a:t>Sunna</a:t>
                      </a:r>
                      <a:r>
                        <a:rPr lang="en-US" sz="2000" baseline="0" dirty="0" smtClean="0"/>
                        <a:t>, or Muhammad’s example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Believe</a:t>
                      </a:r>
                      <a:r>
                        <a:rPr lang="en-US" sz="2000" baseline="0" dirty="0" smtClean="0"/>
                        <a:t> that all Muslim rulers should be descended from Muhammad; do not recognize the authority of the </a:t>
                      </a:r>
                      <a:r>
                        <a:rPr lang="en-US" sz="2000" baseline="0" dirty="0" err="1" smtClean="0"/>
                        <a:t>Sunna</a:t>
                      </a:r>
                      <a:endParaRPr lang="en-US" sz="2000" dirty="0"/>
                    </a:p>
                  </a:txBody>
                  <a:tcPr/>
                </a:tc>
              </a:tr>
              <a:tr h="13281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Claim that</a:t>
                      </a:r>
                      <a:r>
                        <a:rPr lang="en-US" sz="2000" baseline="0" dirty="0" smtClean="0"/>
                        <a:t> the Shi’a have distorted the meaning of various passages in the Qur’an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 that</a:t>
                      </a:r>
                      <a:r>
                        <a:rPr lang="en-US" baseline="0" dirty="0" smtClean="0"/>
                        <a:t> the Shi’a have distorted the meaning of various passages in the Qur’an</a:t>
                      </a:r>
                      <a:endParaRPr lang="en-US" dirty="0"/>
                    </a:p>
                  </a:txBody>
                  <a:tcPr/>
                </a:tc>
              </a:tr>
              <a:tr h="9297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Approximately</a:t>
                      </a:r>
                      <a:r>
                        <a:rPr lang="en-US" sz="2000" baseline="0" dirty="0" smtClean="0"/>
                        <a:t> 83% of Muslims worldwide today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Approximately</a:t>
                      </a:r>
                      <a:r>
                        <a:rPr lang="en-US" sz="2000" baseline="0" dirty="0" smtClean="0"/>
                        <a:t> 16% of Muslims worldwide today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4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Abbasid Caliphate</a:t>
            </a:r>
            <a:br>
              <a:rPr lang="en-US" dirty="0" smtClean="0"/>
            </a:br>
            <a:r>
              <a:rPr lang="en-US" dirty="0" smtClean="0"/>
              <a:t>750-1258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Moved capital to Baghdad (Iraq)</a:t>
            </a:r>
          </a:p>
          <a:p>
            <a:r>
              <a:rPr lang="en-US" dirty="0" smtClean="0"/>
              <a:t>Preside over the “Golden Age” of Muslim culture, where much of Muslim culture is established</a:t>
            </a:r>
            <a:endParaRPr lang="en-US" dirty="0"/>
          </a:p>
          <a:p>
            <a:r>
              <a:rPr lang="en-US" dirty="0" smtClean="0"/>
              <a:t>Increased authority but failed to keep complete political control of the large territory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60211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40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193</TotalTime>
  <Words>927</Words>
  <Application>Microsoft Macintosh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Inkwell</vt:lpstr>
      <vt:lpstr>Age of Exchange and Encounter (Part 1)</vt:lpstr>
      <vt:lpstr>The Muslim World</vt:lpstr>
      <vt:lpstr>The Arabian Peninsula</vt:lpstr>
      <vt:lpstr>Islam</vt:lpstr>
      <vt:lpstr>Muslim Culture</vt:lpstr>
      <vt:lpstr>Muslim Empires</vt:lpstr>
      <vt:lpstr>The Umayyad Caliphate (661-750)</vt:lpstr>
      <vt:lpstr>Sunni and Shi’a Muslims</vt:lpstr>
      <vt:lpstr>The Abbasid Caliphate 750-1258</vt:lpstr>
      <vt:lpstr>The Umayyads of al-Andalus  (756-976)</vt:lpstr>
      <vt:lpstr>The Fatmid Caliphate  (909-1171)</vt:lpstr>
      <vt:lpstr>Byzantines, Russians, Turks Interact</vt:lpstr>
      <vt:lpstr>The Byzantine Empire</vt:lpstr>
      <vt:lpstr>The First Schism</vt:lpstr>
      <vt:lpstr>The Russian Empire</vt:lpstr>
      <vt:lpstr>Turkish Empires in Anatolia</vt:lpstr>
      <vt:lpstr>China</vt:lpstr>
      <vt:lpstr>Mongols</vt:lpstr>
      <vt:lpstr>Genghis Khan</vt:lpstr>
      <vt:lpstr> Khanates After Genghis’ death his sons and grandsons continued conquest. By 1260, divided their empire into four khanates (Regions). </vt:lpstr>
      <vt:lpstr>Pax Mongolica</vt:lpstr>
      <vt:lpstr>Kublai Khan</vt:lpstr>
      <vt:lpstr>Early Japan</vt:lpstr>
      <vt:lpstr>Japanese Culture</vt:lpstr>
      <vt:lpstr>Feudalism</vt:lpstr>
      <vt:lpstr>Samurai</vt:lpstr>
      <vt:lpstr>Shogunate</vt:lpstr>
    </vt:vector>
  </TitlesOfParts>
  <Company>North Iredell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Exchange and Encounter</dc:title>
  <dc:creator>Christie Scott</dc:creator>
  <cp:lastModifiedBy>Christie Scott</cp:lastModifiedBy>
  <cp:revision>18</cp:revision>
  <dcterms:created xsi:type="dcterms:W3CDTF">2016-05-12T18:18:22Z</dcterms:created>
  <dcterms:modified xsi:type="dcterms:W3CDTF">2016-05-16T15:36:18Z</dcterms:modified>
</cp:coreProperties>
</file>