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Cantarell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Cantarell-bold.fntdata"/><Relationship Id="rId10" Type="http://schemas.openxmlformats.org/officeDocument/2006/relationships/slide" Target="slides/slide6.xml"/><Relationship Id="rId21" Type="http://schemas.openxmlformats.org/officeDocument/2006/relationships/font" Target="fonts/Cantarell-regular.fntdata"/><Relationship Id="rId13" Type="http://schemas.openxmlformats.org/officeDocument/2006/relationships/slide" Target="slides/slide9.xml"/><Relationship Id="rId24" Type="http://schemas.openxmlformats.org/officeDocument/2006/relationships/font" Target="fonts/Cantarell-boldItalic.fntdata"/><Relationship Id="rId12" Type="http://schemas.openxmlformats.org/officeDocument/2006/relationships/slide" Target="slides/slide8.xml"/><Relationship Id="rId23" Type="http://schemas.openxmlformats.org/officeDocument/2006/relationships/font" Target="fonts/Cantarell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chemeClr val="accent2"/>
              </a:buClr>
              <a:buFont typeface="Noto Symbo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chemeClr val="accent5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  <p:sp>
        <p:nvSpPr>
          <p:cNvPr id="20" name="Shape 20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rtl="0" algn="l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indent="-114300" lvl="1" marL="731520" rtl="0" algn="l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indent="-82296" lvl="2" marL="996696" rtl="0" algn="l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indent="-60452" lvl="3" marL="1216152" rtl="0" algn="l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indent="-67564" lvl="4" marL="1426464" rtl="0" algn="l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indent="-65532" lvl="5" marL="1627632" rtl="0" algn="l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indent="-76200" lvl="6" marL="18288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indent="-74167" lvl="7" marL="2029968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indent="-72135" lvl="8" marL="2231136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rtl="0" algn="l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indent="-114300" lvl="1" marL="731520" rtl="0" algn="l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indent="-82296" lvl="2" marL="996696" rtl="0" algn="l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indent="-60452" lvl="3" marL="1216152" rtl="0" algn="l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indent="-67564" lvl="4" marL="1426464" rtl="0" algn="l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indent="-65532" lvl="5" marL="1627632" rtl="0" algn="l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indent="-76200" lvl="6" marL="18288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indent="-74167" lvl="7" marL="2029968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indent="-72135" lvl="8" marL="2231136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rtl="0" algn="l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indent="-114300" lvl="1" marL="731520" rtl="0" algn="l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indent="-82296" lvl="2" marL="996696" rtl="0" algn="l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indent="-60452" lvl="3" marL="1216152" rtl="0" algn="l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indent="-67564" lvl="4" marL="1426464" rtl="0" algn="l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indent="-65532" lvl="5" marL="1627632" rtl="0" algn="l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indent="-76200" lvl="6" marL="18288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indent="-74167" lvl="7" marL="2029968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indent="-72135" lvl="8" marL="2231136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indent="0" lvl="1" marL="4572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indent="0" lvl="2" marL="9144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indent="0" lvl="3" marL="13716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indent="0" lvl="4" marL="18288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indent="0" lvl="5" marL="22860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6pPr>
            <a:lvl7pPr indent="0" lvl="6" marL="27432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7pPr>
            <a:lvl8pPr indent="0" lvl="7" marL="32004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8pPr>
            <a:lvl9pPr indent="0" lvl="8" marL="3657600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Font typeface="Cantarell"/>
              <a:buNone/>
              <a:defRPr/>
            </a:lvl1pPr>
            <a:lvl2pPr indent="0" lvl="1" marL="457200" rtl="0">
              <a:spcBef>
                <a:spcPts val="0"/>
              </a:spcBef>
              <a:buFont typeface="Cantarell"/>
              <a:buNone/>
              <a:defRPr/>
            </a:lvl2pPr>
            <a:lvl3pPr indent="0" lvl="2" marL="914400" rtl="0">
              <a:spcBef>
                <a:spcPts val="0"/>
              </a:spcBef>
              <a:buFont typeface="Cantarell"/>
              <a:buNone/>
              <a:defRPr/>
            </a:lvl3pPr>
            <a:lvl4pPr indent="0" lvl="3" marL="1371600" rtl="0">
              <a:spcBef>
                <a:spcPts val="0"/>
              </a:spcBef>
              <a:buFont typeface="Cantarell"/>
              <a:buNone/>
              <a:defRPr/>
            </a:lvl4pPr>
            <a:lvl5pPr indent="0" lvl="4" marL="1828800" rtl="0">
              <a:spcBef>
                <a:spcPts val="0"/>
              </a:spcBef>
              <a:buFont typeface="Cantarell"/>
              <a:buNone/>
              <a:defRPr/>
            </a:lvl5pPr>
            <a:lvl6pPr indent="0" lvl="5" marL="2286000" rtl="0">
              <a:spcBef>
                <a:spcPts val="0"/>
              </a:spcBef>
              <a:buFont typeface="Cantarell"/>
              <a:buNone/>
              <a:defRPr/>
            </a:lvl6pPr>
            <a:lvl7pPr indent="0" lvl="6" marL="2743200" rtl="0">
              <a:spcBef>
                <a:spcPts val="0"/>
              </a:spcBef>
              <a:buFont typeface="Cantarell"/>
              <a:buNone/>
              <a:defRPr/>
            </a:lvl7pPr>
            <a:lvl8pPr indent="0" lvl="7" marL="3200400" rtl="0">
              <a:spcBef>
                <a:spcPts val="0"/>
              </a:spcBef>
              <a:buFont typeface="Cantarell"/>
              <a:buNone/>
              <a:defRPr/>
            </a:lvl8pPr>
            <a:lvl9pPr indent="0" lvl="8" marL="3657600" rtl="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Font typeface="Cantarell"/>
              <a:buNone/>
              <a:defRPr/>
            </a:lvl1pPr>
            <a:lvl2pPr indent="0" lvl="1" marL="457200" rtl="0">
              <a:spcBef>
                <a:spcPts val="0"/>
              </a:spcBef>
              <a:buFont typeface="Cantarell"/>
              <a:buNone/>
              <a:defRPr/>
            </a:lvl2pPr>
            <a:lvl3pPr indent="0" lvl="2" marL="914400" rtl="0">
              <a:spcBef>
                <a:spcPts val="0"/>
              </a:spcBef>
              <a:buFont typeface="Cantarell"/>
              <a:buNone/>
              <a:defRPr/>
            </a:lvl3pPr>
            <a:lvl4pPr indent="0" lvl="3" marL="1371600" rtl="0">
              <a:spcBef>
                <a:spcPts val="0"/>
              </a:spcBef>
              <a:buFont typeface="Cantarell"/>
              <a:buNone/>
              <a:defRPr/>
            </a:lvl4pPr>
            <a:lvl5pPr indent="0" lvl="4" marL="1828800" rtl="0">
              <a:spcBef>
                <a:spcPts val="0"/>
              </a:spcBef>
              <a:buFont typeface="Cantarell"/>
              <a:buNone/>
              <a:defRPr/>
            </a:lvl5pPr>
            <a:lvl6pPr indent="0" lvl="5" marL="2286000" rtl="0">
              <a:spcBef>
                <a:spcPts val="0"/>
              </a:spcBef>
              <a:buFont typeface="Cantarell"/>
              <a:buNone/>
              <a:defRPr/>
            </a:lvl6pPr>
            <a:lvl7pPr indent="0" lvl="6" marL="2743200" rtl="0">
              <a:spcBef>
                <a:spcPts val="0"/>
              </a:spcBef>
              <a:buFont typeface="Cantarell"/>
              <a:buNone/>
              <a:defRPr/>
            </a:lvl7pPr>
            <a:lvl8pPr indent="0" lvl="7" marL="3200400" rtl="0">
              <a:spcBef>
                <a:spcPts val="0"/>
              </a:spcBef>
              <a:buFont typeface="Cantarell"/>
              <a:buNone/>
              <a:defRPr/>
            </a:lvl8pPr>
            <a:lvl9pPr indent="0" lvl="8" marL="3657600" rtl="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ntarell"/>
              <a:buNone/>
              <a:defRPr/>
            </a:lvl1pPr>
            <a:lvl2pPr indent="0" lvl="1" marL="457200" rtl="0">
              <a:spcBef>
                <a:spcPts val="0"/>
              </a:spcBef>
              <a:buFont typeface="Cantarell"/>
              <a:buNone/>
              <a:defRPr/>
            </a:lvl2pPr>
            <a:lvl3pPr indent="0" lvl="2" marL="914400" rtl="0">
              <a:spcBef>
                <a:spcPts val="0"/>
              </a:spcBef>
              <a:buFont typeface="Cantarell"/>
              <a:buNone/>
              <a:defRPr/>
            </a:lvl3pPr>
            <a:lvl4pPr indent="0" lvl="3" marL="1371600" rtl="0">
              <a:spcBef>
                <a:spcPts val="0"/>
              </a:spcBef>
              <a:buFont typeface="Cantarell"/>
              <a:buNone/>
              <a:defRPr/>
            </a:lvl4pPr>
            <a:lvl5pPr indent="0" lvl="4" marL="1828800" rtl="0">
              <a:spcBef>
                <a:spcPts val="0"/>
              </a:spcBef>
              <a:buFont typeface="Cantarell"/>
              <a:buNone/>
              <a:defRPr/>
            </a:lvl5pPr>
            <a:lvl6pPr indent="0" lvl="5" marL="2286000" rtl="0">
              <a:spcBef>
                <a:spcPts val="0"/>
              </a:spcBef>
              <a:buFont typeface="Cantarell"/>
              <a:buNone/>
              <a:defRPr/>
            </a:lvl6pPr>
            <a:lvl7pPr indent="0" lvl="6" marL="2743200" rtl="0">
              <a:spcBef>
                <a:spcPts val="0"/>
              </a:spcBef>
              <a:buFont typeface="Cantarell"/>
              <a:buNone/>
              <a:defRPr/>
            </a:lvl7pPr>
            <a:lvl8pPr indent="0" lvl="7" marL="3200400" rtl="0">
              <a:spcBef>
                <a:spcPts val="0"/>
              </a:spcBef>
              <a:buFont typeface="Cantarell"/>
              <a:buNone/>
              <a:defRPr/>
            </a:lvl8pPr>
            <a:lvl9pPr indent="0" lvl="8" marL="3657600" rtl="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  <p:sp>
        <p:nvSpPr>
          <p:cNvPr id="67" name="Shape 6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BBBBC"/>
          </a:solidFill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ntarell"/>
              <a:buNone/>
              <a:defRPr/>
            </a:lvl1pPr>
            <a:lvl2pPr indent="0" lvl="1" marL="457200" rtl="0">
              <a:spcBef>
                <a:spcPts val="0"/>
              </a:spcBef>
              <a:buFont typeface="Cantarell"/>
              <a:buNone/>
              <a:defRPr/>
            </a:lvl2pPr>
            <a:lvl3pPr indent="0" lvl="2" marL="914400" rtl="0">
              <a:spcBef>
                <a:spcPts val="0"/>
              </a:spcBef>
              <a:buFont typeface="Cantarell"/>
              <a:buNone/>
              <a:defRPr/>
            </a:lvl3pPr>
            <a:lvl4pPr indent="0" lvl="3" marL="1371600" rtl="0">
              <a:spcBef>
                <a:spcPts val="0"/>
              </a:spcBef>
              <a:buFont typeface="Cantarell"/>
              <a:buNone/>
              <a:defRPr/>
            </a:lvl4pPr>
            <a:lvl5pPr indent="0" lvl="4" marL="1828800" rtl="0">
              <a:spcBef>
                <a:spcPts val="0"/>
              </a:spcBef>
              <a:buFont typeface="Cantarell"/>
              <a:buNone/>
              <a:defRPr/>
            </a:lvl5pPr>
            <a:lvl6pPr indent="0" lvl="5" marL="2286000" rtl="0">
              <a:spcBef>
                <a:spcPts val="0"/>
              </a:spcBef>
              <a:buFont typeface="Cantarell"/>
              <a:buNone/>
              <a:defRPr/>
            </a:lvl6pPr>
            <a:lvl7pPr indent="0" lvl="6" marL="2743200" rtl="0">
              <a:spcBef>
                <a:spcPts val="0"/>
              </a:spcBef>
              <a:buFont typeface="Cantarell"/>
              <a:buNone/>
              <a:defRPr/>
            </a:lvl7pPr>
            <a:lvl8pPr indent="0" lvl="7" marL="3200400" rtl="0">
              <a:spcBef>
                <a:spcPts val="0"/>
              </a:spcBef>
              <a:buFont typeface="Cantarell"/>
              <a:buNone/>
              <a:defRPr/>
            </a:lvl8pPr>
            <a:lvl9pPr indent="0" lvl="8" marL="3657600" rtl="0">
              <a:spcBef>
                <a:spcPts val="0"/>
              </a:spcBef>
              <a:buFont typeface="Cantarel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Font typeface="Noto Symbol"/>
              <a:buChar char="◼"/>
              <a:defRPr/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Font typeface="Noto Symbol"/>
              <a:buChar char="▪"/>
              <a:defRPr/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Font typeface="Arial"/>
              <a:buChar char="▪"/>
              <a:defRPr/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Font typeface="Arial"/>
              <a:buChar char="▪"/>
              <a:defRPr/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Font typeface="Noto Symbol"/>
              <a:buChar char=""/>
              <a:defRPr/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⚫"/>
              <a:defRPr/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⚫"/>
              <a:defRPr/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6EAMqKUimr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685800" y="4572000"/>
            <a:ext cx="8077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lang="en-US" sz="320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500-1500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685800" y="31242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The Middle Ages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533400"/>
            <a:ext cx="2595562" cy="291272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685800"/>
            <a:ext cx="3838575" cy="2484604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Effects of the Middle Ages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0" y="1408166"/>
            <a:ext cx="91440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00050" lvl="0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ntarell"/>
            </a:pPr>
            <a:r>
              <a:rPr b="1" i="0" lang="en-US" sz="27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How did the Middle Ages Change Europe (Effects)?</a:t>
            </a:r>
          </a:p>
          <a:p>
            <a:pPr indent="-406400" lvl="1" marL="1371600" marR="0" rtl="0" algn="l">
              <a:spcBef>
                <a:spcPts val="560"/>
              </a:spcBef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New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Germanic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Kingdoms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>
                <a:latin typeface="Cantarell"/>
                <a:ea typeface="Cantarell"/>
                <a:cs typeface="Cantarell"/>
                <a:sym typeface="Cantarell"/>
              </a:rPr>
              <a:t>e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merge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(Holy Roman Empire)</a:t>
            </a:r>
          </a:p>
          <a:p>
            <a:pPr indent="-406400" lvl="1" marL="1371600" marR="0" rtl="0" algn="l">
              <a:spcBef>
                <a:spcPts val="560"/>
              </a:spcBef>
              <a:buSzPct val="100000"/>
              <a:buFont typeface="Cantarell"/>
            </a:pP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Rise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of the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feudal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in Europe</a:t>
            </a:r>
          </a:p>
          <a:p>
            <a:pPr indent="-4571" lvl="0" marL="118871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00" y="3858430"/>
            <a:ext cx="3076500" cy="29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5775" y="3819425"/>
            <a:ext cx="4797000" cy="30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>
                <a:solidFill>
                  <a:schemeClr val="accent1"/>
                </a:solidFill>
              </a:rPr>
              <a:t>Draw it out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3200">
                <a:latin typeface="Cantarell"/>
                <a:ea typeface="Cantarell"/>
                <a:cs typeface="Cantarell"/>
                <a:sym typeface="Cantarell"/>
              </a:rPr>
              <a:t>1.Fill in the European feudal pyramid on your notes using page 361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-US" sz="3200">
                <a:latin typeface="Cantarell"/>
                <a:ea typeface="Cantarell"/>
                <a:cs typeface="Cantarell"/>
                <a:sym typeface="Cantarell"/>
              </a:rPr>
              <a:t>2. Create drawings of each section of the feudal pyramid that help you remember what each is responsible for.  Use class discussion and page 360 (Feudal Pyramid section) to help you.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Effects of the Middle Ages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0" y="1775191"/>
            <a:ext cx="91440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The power of the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Christian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Church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 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grows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rapidly</a:t>
            </a:r>
          </a:p>
          <a:p>
            <a:pPr indent="-406400" lvl="0" marL="9144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The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power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of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the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pope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(s) grows rapidly</a:t>
            </a:r>
          </a:p>
          <a:p>
            <a:pPr indent="-406400" lvl="0" marL="9144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Europe became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 rural </a:t>
            </a:r>
          </a:p>
          <a:p>
            <a:pPr indent="-406400" lvl="0" marL="9144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No major emphasis on 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learning</a:t>
            </a:r>
          </a:p>
          <a:p>
            <a:pPr indent="-4571" lvl="0" marL="118871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4267200"/>
            <a:ext cx="3200399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Effects of the Middle Ages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0" y="1775191"/>
            <a:ext cx="91440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06400" lvl="0" marL="91440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New languages 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replaced Latin</a:t>
            </a:r>
          </a:p>
          <a:p>
            <a:pPr indent="-406400" lvl="0" marL="91440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Early signs of modern European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ntarell"/>
                <a:ea typeface="Cantarell"/>
                <a:cs typeface="Cantarell"/>
                <a:sym typeface="Cantarell"/>
              </a:rPr>
              <a:t>countries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start to appear (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England &amp; France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)</a:t>
            </a:r>
          </a:p>
          <a:p>
            <a:pPr indent="-406400" lvl="0" marL="9144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ntarell"/>
            </a:pPr>
            <a:r>
              <a:rPr lang="en-US" sz="28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Rise of </a:t>
            </a:r>
            <a:r>
              <a:rPr b="1" lang="en-US" sz="2800" u="sng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Chivalry</a:t>
            </a:r>
            <a:r>
              <a:rPr b="1" lang="en-US" sz="2800" u="sng">
                <a:latin typeface="Cantarell"/>
                <a:ea typeface="Cantarell"/>
                <a:cs typeface="Cantarell"/>
                <a:sym typeface="Cantarell"/>
              </a:rPr>
              <a:t>:</a:t>
            </a:r>
            <a:r>
              <a:rPr b="1" lang="en-US" sz="2800"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>
                <a:latin typeface="Cantarell"/>
                <a:ea typeface="Cantarell"/>
                <a:cs typeface="Cantarell"/>
                <a:sym typeface="Cantarell"/>
              </a:rPr>
              <a:t>a code of behavior for knights in medieval Europe, stressing ideals such as courage, loyalty, and devotion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75" y="4749333"/>
            <a:ext cx="2918400" cy="1459200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4629800"/>
            <a:ext cx="2535900" cy="1690500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lang="en-US" sz="340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Analyzing Art:  Complete the Skillbuilder on pg 365 in your book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2016-10-08 at 3.05.54 PM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8250"/>
            <a:ext cx="9265619" cy="615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lang="en-US" sz="405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Answer the </a:t>
            </a: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Constructive Response Question</a:t>
            </a:r>
            <a:r>
              <a:rPr b="1" lang="en-US" sz="405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 in notes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557500" y="178774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What combining factors changed Europe from a once flourishing Roman Empire into what we now know as the Middle Ages?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descr="Learningtargets.jpg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6730">
            <a:off x="5569572" y="3796081"/>
            <a:ext cx="2728076" cy="294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lang="en-US" sz="360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Possible Answer for the Constructive Response Question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The factors that contributed to the shift to the Middle Ages were disruption of trade, downfall of cities, Europe became rural, decline of common language, learning and loss of government.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Video:  Middle Ages in 3 ½ Minutes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Cantarell"/>
                <a:ea typeface="Cantarell"/>
                <a:cs typeface="Cantarell"/>
                <a:sym typeface="Cantarell"/>
                <a:hlinkClick r:id="rId3"/>
              </a:rPr>
              <a:t>https://www.youtube.com/watch?v=6EAMqKUimr8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Constructive Response Question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What combining factors changed Europe from a once flourishing Roman Empire into what we now know as the Middle Ages?</a:t>
            </a:r>
          </a:p>
        </p:txBody>
      </p:sp>
      <p:pic>
        <p:nvPicPr>
          <p:cNvPr descr="Learningtargets.jp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32">
            <a:off x="6203330" y="4017872"/>
            <a:ext cx="2352389" cy="25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50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What Will We Learn?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b="0" i="0" lang="en-US" sz="3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What is the Middle Ages?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b="0" i="0" lang="en-US" sz="3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What caused the Middle Ages?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◼"/>
            </a:pPr>
            <a:r>
              <a:rPr b="0" i="0" lang="en-US" sz="3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Changes that occurred during the Middle Ages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lang="en-US" sz="405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Background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0" y="1775191"/>
            <a:ext cx="91440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ntarell"/>
            </a:pPr>
            <a:r>
              <a:rPr b="0" i="0" lang="en-US" sz="3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The Middle Ages: What is it?</a:t>
            </a:r>
          </a:p>
          <a:p>
            <a:pPr indent="-381000" lvl="1" marL="1371600" marR="0" rtl="0" algn="l">
              <a:spcBef>
                <a:spcPts val="480"/>
              </a:spcBef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Time period that existed between the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Roman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Empire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and the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Renaissance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</a:p>
          <a:p>
            <a:pPr indent="-381000" lvl="1" marL="1371600" marR="0" rtl="0" algn="l">
              <a:spcBef>
                <a:spcPts val="480"/>
              </a:spcBef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Lasts roughly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1000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years, 500-1500</a:t>
            </a:r>
          </a:p>
          <a:p>
            <a:pPr indent="-381000" lvl="1" marL="1371600" marR="0" rtl="0" algn="l">
              <a:spcBef>
                <a:spcPts val="480"/>
              </a:spcBef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Other names: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The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Dark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Ages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or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medieval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period.</a:t>
            </a:r>
          </a:p>
          <a:p>
            <a:pPr indent="-381000" lvl="1" marL="1371600" marR="0" rtl="0" algn="l">
              <a:spcBef>
                <a:spcPts val="480"/>
              </a:spcBef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Often seen as a very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bleak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and </a:t>
            </a:r>
            <a:r>
              <a:rPr i="0" lang="en-US" sz="2400" cap="none" strike="noStrike">
                <a:latin typeface="Cantarell"/>
                <a:ea typeface="Cantarell"/>
                <a:cs typeface="Cantarell"/>
                <a:sym typeface="Cantarell"/>
              </a:rPr>
              <a:t>dangerous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period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Causes of the Middle Ages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0" y="1752599"/>
            <a:ext cx="9296399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ntarell"/>
            </a:pPr>
            <a:r>
              <a:rPr b="0" i="0" lang="en-US" sz="3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Causes of the Middle Ages</a:t>
            </a:r>
          </a:p>
          <a:p>
            <a:pPr indent="-406400" lvl="1" marL="1371600" marR="0" rtl="0" algn="l">
              <a:spcBef>
                <a:spcPts val="560"/>
              </a:spcBef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Fall of </a:t>
            </a:r>
            <a:r>
              <a:rPr i="0" lang="en-US" sz="2800" cap="none" strike="noStrike">
                <a:latin typeface="Cantarell"/>
                <a:ea typeface="Cantarell"/>
                <a:cs typeface="Cantarell"/>
                <a:sym typeface="Cantarell"/>
              </a:rPr>
              <a:t>Rome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was caused by invading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Germanic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8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tribes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200400"/>
            <a:ext cx="4800600" cy="294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Map Skills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276860" rtl="0">
              <a:spcBef>
                <a:spcPts val="0"/>
              </a:spcBef>
              <a:buNone/>
            </a:pPr>
            <a:r>
              <a:rPr lang="en-US" sz="3200">
                <a:latin typeface="Cantarell"/>
                <a:ea typeface="Cantarell"/>
                <a:cs typeface="Cantarell"/>
                <a:sym typeface="Cantarell"/>
              </a:rPr>
              <a:t>Answer the Geography skillbuilder questions on page 359 about the invasions of Europe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>
                <a:latin typeface="Cantarell"/>
                <a:ea typeface="Cantarell"/>
                <a:cs typeface="Cantarell"/>
                <a:sym typeface="Cantarell"/>
              </a:rPr>
              <a:t>1.	What lands did the Vikings raid?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>
                <a:latin typeface="Cantarell"/>
                <a:ea typeface="Cantarell"/>
                <a:cs typeface="Cantarell"/>
                <a:sym typeface="Cantarell"/>
              </a:rPr>
              <a:t>2.	Why were the Viking, Magyar, and Muslim invasions so threatening to Europe?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latin typeface="Cantarell"/>
              <a:ea typeface="Cantarell"/>
              <a:cs typeface="Cantarell"/>
              <a:sym typeface="Cantarel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BF9000"/>
                </a:solidFill>
              </a:rPr>
              <a:t>Invasions in Europe</a:t>
            </a:r>
          </a:p>
        </p:txBody>
      </p:sp>
      <p:pic>
        <p:nvPicPr>
          <p:cNvPr descr="mcd_awh2005_0618376798_p359_f1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1200574"/>
            <a:ext cx="8165373" cy="53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Causes</a:t>
            </a:r>
            <a:r>
              <a:rPr b="1" lang="en-US" sz="405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of the Middle Ages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-304800" y="1447800"/>
            <a:ext cx="9448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ntarell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Invasions led to:</a:t>
            </a:r>
          </a:p>
          <a:p>
            <a:pPr indent="-368300" lvl="1" marL="1828800" marR="0" rtl="0" algn="l">
              <a:spcBef>
                <a:spcPts val="440"/>
              </a:spcBef>
              <a:buSzPct val="100000"/>
              <a:buFont typeface="Cantarell"/>
            </a:pPr>
            <a:r>
              <a:rPr b="0" i="0" lang="en-US" sz="2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Disruption of </a:t>
            </a:r>
            <a:r>
              <a:rPr b="1" i="0" lang="en-US" sz="22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Trade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: Merchant trade collapsed and Europe’s economic centers were destroyed.  Money also became scarce.</a:t>
            </a:r>
          </a:p>
          <a:p>
            <a:pPr indent="-368300" lvl="1" marL="1828800" marR="0" rtl="0" algn="l">
              <a:spcBef>
                <a:spcPts val="440"/>
              </a:spcBef>
              <a:buSzPct val="100000"/>
              <a:buFont typeface="Cantarell"/>
            </a:pPr>
            <a:r>
              <a:rPr b="0" i="0" lang="en-US" sz="2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Downfall of </a:t>
            </a:r>
            <a:r>
              <a:rPr b="1" i="0" lang="en-US" sz="22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cities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: Cities were abandoned as centers of administration.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350" y="3776575"/>
            <a:ext cx="4475399" cy="29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Causes</a:t>
            </a:r>
            <a:r>
              <a:rPr b="1" lang="en-US" sz="405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4050" u="none" cap="none" strike="noStrike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of the Middle Ages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-609600" y="1775191"/>
            <a:ext cx="9753599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81000" lvl="0" marL="13716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Europe became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rural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: Roman cities left without strong leadership</a:t>
            </a:r>
          </a:p>
          <a:p>
            <a:pPr indent="-381000" lvl="0" marL="13716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Decline of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learning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: Germanic invaders could not read or write.  Learning became less important as people moved to rural areas.</a:t>
            </a:r>
          </a:p>
          <a:p>
            <a:pPr indent="-381000" lvl="0" marL="13716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Loss of a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common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language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Latin changed as Germanic people mixed with Roman population.</a:t>
            </a:r>
          </a:p>
          <a:p>
            <a:pPr indent="-381000" lvl="0" marL="1371600" marR="0" rtl="0" algn="l">
              <a:spcBef>
                <a:spcPts val="0"/>
              </a:spcBef>
              <a:buClr>
                <a:schemeClr val="accent2"/>
              </a:buClr>
              <a:buSzPct val="100000"/>
              <a:buFont typeface="Cantarell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Loss of </a:t>
            </a:r>
            <a:r>
              <a:rPr i="0" lang="en-US" sz="2400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established government: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Germanic tribes did not have </a:t>
            </a:r>
            <a:r>
              <a:rPr b="1" i="0" lang="en-US" sz="2400" u="sng" cap="none" strike="noStrike">
                <a:solidFill>
                  <a:srgbClr val="FF0000"/>
                </a:solidFill>
                <a:latin typeface="Cantarell"/>
                <a:ea typeface="Cantarell"/>
                <a:cs typeface="Cantarell"/>
                <a:sym typeface="Cantarell"/>
              </a:rPr>
              <a:t>written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laws nor an </a:t>
            </a:r>
            <a:r>
              <a:rPr i="0" lang="en-US" sz="2400" cap="none" strike="noStrike">
                <a:latin typeface="Cantarell"/>
                <a:ea typeface="Cantarell"/>
                <a:cs typeface="Cantarell"/>
                <a:sym typeface="Cantarell"/>
              </a:rPr>
              <a:t>orderly government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for ruling purposes</a:t>
            </a:r>
          </a:p>
          <a:p>
            <a:pPr indent="-4571" lvl="0" marL="118871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